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55"/>
  </p:notesMasterIdLst>
  <p:sldIdLst>
    <p:sldId id="256" r:id="rId2"/>
    <p:sldId id="262" r:id="rId3"/>
    <p:sldId id="271" r:id="rId4"/>
    <p:sldId id="387" r:id="rId5"/>
    <p:sldId id="388" r:id="rId6"/>
    <p:sldId id="344" r:id="rId7"/>
    <p:sldId id="343" r:id="rId8"/>
    <p:sldId id="273" r:id="rId9"/>
    <p:sldId id="345" r:id="rId10"/>
    <p:sldId id="346" r:id="rId11"/>
    <p:sldId id="266" r:id="rId12"/>
    <p:sldId id="267" r:id="rId13"/>
    <p:sldId id="268" r:id="rId14"/>
    <p:sldId id="275" r:id="rId15"/>
    <p:sldId id="269" r:id="rId16"/>
    <p:sldId id="264" r:id="rId17"/>
    <p:sldId id="263" r:id="rId18"/>
    <p:sldId id="265" r:id="rId19"/>
    <p:sldId id="261" r:id="rId20"/>
    <p:sldId id="274" r:id="rId21"/>
    <p:sldId id="350" r:id="rId22"/>
    <p:sldId id="347" r:id="rId23"/>
    <p:sldId id="349" r:id="rId24"/>
    <p:sldId id="348" r:id="rId25"/>
    <p:sldId id="352" r:id="rId26"/>
    <p:sldId id="354" r:id="rId27"/>
    <p:sldId id="355" r:id="rId28"/>
    <p:sldId id="356" r:id="rId29"/>
    <p:sldId id="353" r:id="rId30"/>
    <p:sldId id="360" r:id="rId31"/>
    <p:sldId id="357" r:id="rId32"/>
    <p:sldId id="358" r:id="rId33"/>
    <p:sldId id="359" r:id="rId34"/>
    <p:sldId id="386" r:id="rId35"/>
    <p:sldId id="361" r:id="rId36"/>
    <p:sldId id="362" r:id="rId37"/>
    <p:sldId id="363" r:id="rId38"/>
    <p:sldId id="364" r:id="rId39"/>
    <p:sldId id="365" r:id="rId40"/>
    <p:sldId id="366" r:id="rId41"/>
    <p:sldId id="367" r:id="rId42"/>
    <p:sldId id="368" r:id="rId43"/>
    <p:sldId id="369" r:id="rId44"/>
    <p:sldId id="371" r:id="rId45"/>
    <p:sldId id="372" r:id="rId46"/>
    <p:sldId id="373" r:id="rId47"/>
    <p:sldId id="374" r:id="rId48"/>
    <p:sldId id="383" r:id="rId49"/>
    <p:sldId id="384" r:id="rId50"/>
    <p:sldId id="380" r:id="rId51"/>
    <p:sldId id="379" r:id="rId52"/>
    <p:sldId id="385" r:id="rId53"/>
    <p:sldId id="270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97"/>
    <p:restoredTop sz="94762"/>
  </p:normalViewPr>
  <p:slideViewPr>
    <p:cSldViewPr snapToGrid="0" snapToObjects="1">
      <p:cViewPr varScale="1">
        <p:scale>
          <a:sx n="117" d="100"/>
          <a:sy n="117" d="100"/>
        </p:scale>
        <p:origin x="624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4/4/21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4/4/21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4/4/21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4/4/21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4/4/21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4/4/21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4/4/21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4/4/21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4/4/21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4/4/21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4/4/21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4/4/21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4/4/21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4/4/21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4/4/21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4/4/21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7" Type="http://schemas.openxmlformats.org/officeDocument/2006/relationships/image" Target="../media/image400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1.png"/><Relationship Id="rId5" Type="http://schemas.openxmlformats.org/officeDocument/2006/relationships/image" Target="../media/image381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7" Type="http://schemas.openxmlformats.org/officeDocument/2006/relationships/image" Target="../media/image42.emf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0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350.png"/><Relationship Id="rId4" Type="http://schemas.openxmlformats.org/officeDocument/2006/relationships/image" Target="../media/image39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emf"/><Relationship Id="rId7" Type="http://schemas.openxmlformats.org/officeDocument/2006/relationships/image" Target="../media/image53.png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tiff"/><Relationship Id="rId11" Type="http://schemas.openxmlformats.org/officeDocument/2006/relationships/image" Target="../media/image56.emf"/><Relationship Id="rId5" Type="http://schemas.openxmlformats.org/officeDocument/2006/relationships/image" Target="../media/image35.png"/><Relationship Id="rId10" Type="http://schemas.openxmlformats.org/officeDocument/2006/relationships/image" Target="../media/image38.png"/><Relationship Id="rId4" Type="http://schemas.openxmlformats.org/officeDocument/2006/relationships/image" Target="../media/image51.png"/><Relationship Id="rId9" Type="http://schemas.openxmlformats.org/officeDocument/2006/relationships/image" Target="../media/image55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0.png"/><Relationship Id="rId4" Type="http://schemas.openxmlformats.org/officeDocument/2006/relationships/image" Target="../media/image3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github.com/NaluCFD/Nalu/blob/master/src/ScalarMassBDF2NodeSuppAlg.C" TargetMode="Externa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github.com/NaluCFD/Nalu/blob/master/src/user_functions/VariableDensityMixFracSrcNodeSuppAlg.C" TargetMode="Externa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luCFD/Nalu/blob/master/src/AssembleScalarEdgeSolverAlgorithm.C" TargetMode="Externa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github.com/NaluCFD/Nalu/blob/master/src/AssembleScalarEdgeDiffSolverAlgorithm.C" TargetMode="Externa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luCFD/Nalu/blob/master/src/kernel/ScalarMassElemKernel.C" TargetMode="Externa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github.com/NaluCFD/Nalu/blob/master/src/user_functions/SteadyThermal3dContactSrcElemKernel.C" TargetMode="Externa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github.com/NaluCFD/Nalu/blob/master/src/kernel/ScalarAdvDiffElemKernel.C" TargetMode="Externa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luCFD/Nalu/blob/master/src/kernel/ScalarAdvDiffElemKernel.C" TargetMode="Externa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luCFD/Nalu/blob/master/src/kernel/ScalarAdvFemKernel.C" TargetMode="External"/><Relationship Id="rId2" Type="http://schemas.openxmlformats.org/officeDocument/2006/relationships/hyperlink" Target="https://github.com/NaluCFD/Nalu/blob/master/src/kernel/ScalarMassFemKernel.C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NaluCFD/Nalu/blob/master/src/kernel/ScalarDiffFemKernel.C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/>
              <a:t>Stanford </a:t>
            </a:r>
            <a:r>
              <a:rPr lang="en-US" dirty="0"/>
              <a:t>ME469:</a:t>
            </a:r>
            <a:br>
              <a:rPr lang="en-US" dirty="0"/>
            </a:br>
            <a:r>
              <a:rPr lang="en-US" dirty="0"/>
              <a:t>Common low-Mach Discretization Approaches</a:t>
            </a:r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Fundamentals of Discretization (Review)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94766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Given a partial differential equation (PDE) and associated volumetric form: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Applying Gauss Divergence provides the standard finite volume form: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We can also multiple PDE by an arbitrary test function, w, and integrate over a volume,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12301" y="2055805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01" y="2055805"/>
                <a:ext cx="2552622" cy="697179"/>
              </a:xfrm>
              <a:prstGeom prst="rect">
                <a:avLst/>
              </a:prstGeom>
              <a:blipFill>
                <a:blip r:embed="rId2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733110" y="3488397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110" y="3488397"/>
                <a:ext cx="3500702" cy="818814"/>
              </a:xfrm>
              <a:prstGeom prst="rect">
                <a:avLst/>
              </a:prstGeom>
              <a:blipFill>
                <a:blip r:embed="rId3"/>
                <a:stretch>
                  <a:fillRect l="-23827" t="-128788" b="-1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878460" y="1994987"/>
                <a:ext cx="3622915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460" y="1994987"/>
                <a:ext cx="3622915" cy="818814"/>
              </a:xfrm>
              <a:prstGeom prst="rect">
                <a:avLst/>
              </a:prstGeom>
              <a:blipFill>
                <a:blip r:embed="rId4"/>
                <a:stretch>
                  <a:fillRect l="-23776" t="-128788" b="-18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20040" y="5177363"/>
                <a:ext cx="400795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40" y="5177363"/>
                <a:ext cx="4007956" cy="818814"/>
              </a:xfrm>
              <a:prstGeom prst="rect">
                <a:avLst/>
              </a:prstGeom>
              <a:blipFill>
                <a:blip r:embed="rId5"/>
                <a:stretch>
                  <a:fillRect l="-21451" t="-128788" b="-1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13908" y="3488397"/>
                <a:ext cx="2465097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908" y="3488397"/>
                <a:ext cx="2465097" cy="818814"/>
              </a:xfrm>
              <a:prstGeom prst="rect">
                <a:avLst/>
              </a:prstGeom>
              <a:blipFill>
                <a:blip r:embed="rId6"/>
                <a:stretch>
                  <a:fillRect l="-32821" t="-128788" b="-1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11810" y="5996177"/>
                <a:ext cx="52515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i="1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10" y="5996177"/>
                <a:ext cx="5251502" cy="818814"/>
              </a:xfrm>
              <a:prstGeom prst="rect">
                <a:avLst/>
              </a:prstGeom>
              <a:blipFill>
                <a:blip r:embed="rId7"/>
                <a:stretch>
                  <a:fillRect l="-15942" t="-132308" b="-18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491694" y="5271321"/>
            <a:ext cx="3668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+mj-lt"/>
              </a:rPr>
              <a:t>Next, </a:t>
            </a:r>
            <a:r>
              <a:rPr lang="en-US" dirty="0">
                <a:latin typeface="+mj-lt"/>
              </a:rPr>
              <a:t>integrate by parts and apply </a:t>
            </a:r>
          </a:p>
          <a:p>
            <a:r>
              <a:rPr lang="en-US" dirty="0">
                <a:latin typeface="+mj-lt"/>
              </a:rPr>
              <a:t>Gauss-Divergence: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32817-6B9D-C745-BC0D-1A3724D6516F}"/>
              </a:ext>
            </a:extLst>
          </p:cNvPr>
          <p:cNvSpPr txBox="1"/>
          <p:nvPr/>
        </p:nvSpPr>
        <p:spPr>
          <a:xfrm>
            <a:off x="6339479" y="6073125"/>
            <a:ext cx="2804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Sometimes, you see T as T</a:t>
            </a:r>
            <a:r>
              <a:rPr lang="en-US" baseline="30000" dirty="0"/>
              <a:t>h</a:t>
            </a:r>
            <a:r>
              <a:rPr lang="en-US" dirty="0"/>
              <a:t> - the trial space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51551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330389" y="2342307"/>
                <a:ext cx="231557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89" y="2342307"/>
                <a:ext cx="2315570" cy="8485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an alternative approach in which a finite element method (FEM) is employed</a:t>
            </a:r>
          </a:p>
          <a:p>
            <a:pPr>
              <a:buFont typeface="Arial" charset="0"/>
              <a:buChar char="•"/>
            </a:pPr>
            <a:r>
              <a:rPr lang="en-US" dirty="0"/>
              <a:t> Define an underlying nodal basis with the element: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Gaussian Quadrature is used</a:t>
            </a:r>
          </a:p>
          <a:p>
            <a:pPr>
              <a:buFont typeface="Arial" charset="0"/>
              <a:buChar char="•"/>
            </a:pPr>
            <a:r>
              <a:rPr lang="en-US" dirty="0"/>
              <a:t> On a -1:1 range, +/- </a:t>
            </a:r>
            <a:r>
              <a:rPr lang="en-US" dirty="0" err="1"/>
              <a:t>sqrt</a:t>
            </a:r>
            <a:r>
              <a:rPr lang="en-US" dirty="0"/>
              <a:t>(3)/3</a:t>
            </a:r>
          </a:p>
        </p:txBody>
      </p:sp>
      <p:sp>
        <p:nvSpPr>
          <p:cNvPr id="61" name="Text Placeholder 4"/>
          <p:cNvSpPr txBox="1">
            <a:spLocks/>
          </p:cNvSpPr>
          <p:nvPr/>
        </p:nvSpPr>
        <p:spPr>
          <a:xfrm>
            <a:off x="5312779" y="2012417"/>
            <a:ext cx="3576578" cy="4897671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Consider a simple heat conduction model PDE,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Integrate using a test function,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Integration-by-parts (with G-D) provides: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element quadrature points</a:t>
            </a:r>
          </a:p>
          <a:p>
            <a:pPr>
              <a:buFont typeface="Arial" charset="0"/>
              <a:buChar char="•"/>
            </a:pPr>
            <a:r>
              <a:rPr lang="en-US" dirty="0"/>
              <a:t> Note that N can be arbitrary in order (shown here for a linear)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136117" y="470924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Finite Element Method (FEM)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77413" y="325985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77413" y="460740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7428" y="325985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5958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7427" y="460740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15987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109335" y="58357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79320" y="58357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39349" y="58357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85973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085973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15988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555958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iamond 44"/>
          <p:cNvSpPr/>
          <p:nvPr/>
        </p:nvSpPr>
        <p:spPr>
          <a:xfrm>
            <a:off x="918665" y="486133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iamond 45"/>
          <p:cNvSpPr/>
          <p:nvPr/>
        </p:nvSpPr>
        <p:spPr>
          <a:xfrm>
            <a:off x="1929875" y="486133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iamond 46"/>
          <p:cNvSpPr/>
          <p:nvPr/>
        </p:nvSpPr>
        <p:spPr>
          <a:xfrm>
            <a:off x="943740" y="567349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iamond 47"/>
          <p:cNvSpPr/>
          <p:nvPr/>
        </p:nvSpPr>
        <p:spPr>
          <a:xfrm>
            <a:off x="1954950" y="567349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iamond 48"/>
          <p:cNvSpPr/>
          <p:nvPr/>
        </p:nvSpPr>
        <p:spPr>
          <a:xfrm>
            <a:off x="909015" y="3474298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iamond 49"/>
          <p:cNvSpPr/>
          <p:nvPr/>
        </p:nvSpPr>
        <p:spPr>
          <a:xfrm>
            <a:off x="1920225" y="3474298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iamond 50"/>
          <p:cNvSpPr/>
          <p:nvPr/>
        </p:nvSpPr>
        <p:spPr>
          <a:xfrm>
            <a:off x="934090" y="428645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iamond 51"/>
          <p:cNvSpPr/>
          <p:nvPr/>
        </p:nvSpPr>
        <p:spPr>
          <a:xfrm>
            <a:off x="1945300" y="428645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Diamond 52"/>
          <p:cNvSpPr/>
          <p:nvPr/>
        </p:nvSpPr>
        <p:spPr>
          <a:xfrm>
            <a:off x="2413729" y="347430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iamond 53"/>
          <p:cNvSpPr/>
          <p:nvPr/>
        </p:nvSpPr>
        <p:spPr>
          <a:xfrm>
            <a:off x="3424939" y="347430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iamond 54"/>
          <p:cNvSpPr/>
          <p:nvPr/>
        </p:nvSpPr>
        <p:spPr>
          <a:xfrm>
            <a:off x="2438804" y="428645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iamond 55"/>
          <p:cNvSpPr/>
          <p:nvPr/>
        </p:nvSpPr>
        <p:spPr>
          <a:xfrm>
            <a:off x="3450014" y="428645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Diamond 56"/>
          <p:cNvSpPr/>
          <p:nvPr/>
        </p:nvSpPr>
        <p:spPr>
          <a:xfrm>
            <a:off x="2660652" y="504074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Diamond 57"/>
          <p:cNvSpPr/>
          <p:nvPr/>
        </p:nvSpPr>
        <p:spPr>
          <a:xfrm>
            <a:off x="3186909" y="5455475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5025542" y="3688781"/>
                <a:ext cx="4033220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542" y="3688781"/>
                <a:ext cx="4033220" cy="81881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5903073" y="2601208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073" y="2601208"/>
                <a:ext cx="2552622" cy="69717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3738838" y="4932713"/>
                <a:ext cx="547784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838" y="4932713"/>
                <a:ext cx="5477846" cy="81881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864369" y="2342307"/>
                <a:ext cx="261635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369" y="2342307"/>
                <a:ext cx="2616357" cy="84856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753E1081-6698-5A49-8D1B-697B94EA22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2093" y="231961"/>
            <a:ext cx="1576215" cy="11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Connector 61"/>
          <p:cNvCxnSpPr>
            <a:stCxn id="50" idx="3"/>
            <a:endCxn id="19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Hybrid Control-Volume Finite Element Method (CVFEM)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 combination between the edge-based vertex-centered and FEM is the method known as Control Volume Finite Element ()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As with FEM, a basis is defined:</a:t>
            </a:r>
          </a:p>
        </p:txBody>
      </p:sp>
      <p:sp>
        <p:nvSpPr>
          <p:cNvPr id="6" name="Rectangle 5"/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177413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579320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>
            <a:stCxn id="14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endCxn id="6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riangle 78"/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riangle 79"/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riangle 80"/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/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riangle 82"/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/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riangle 84"/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riangle 85"/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Diamond 102"/>
          <p:cNvSpPr/>
          <p:nvPr/>
        </p:nvSpPr>
        <p:spPr>
          <a:xfrm>
            <a:off x="1763617" y="430575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Diamond 103"/>
          <p:cNvSpPr/>
          <p:nvPr/>
        </p:nvSpPr>
        <p:spPr>
          <a:xfrm>
            <a:off x="2434237" y="430575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Diamond 106"/>
          <p:cNvSpPr/>
          <p:nvPr/>
        </p:nvSpPr>
        <p:spPr>
          <a:xfrm>
            <a:off x="178869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Diamond 107"/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3762200" y="2489294"/>
                <a:ext cx="231557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200" y="2489294"/>
                <a:ext cx="2315570" cy="8485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6296180" y="2489294"/>
                <a:ext cx="261635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180" y="2489294"/>
                <a:ext cx="2616357" cy="8485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3727475" y="3868355"/>
                <a:ext cx="547784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475" y="3868355"/>
                <a:ext cx="5477846" cy="8188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Text Placeholder 4"/>
          <p:cNvSpPr txBox="1">
            <a:spLocks/>
          </p:cNvSpPr>
          <p:nvPr/>
        </p:nvSpPr>
        <p:spPr>
          <a:xfrm>
            <a:off x="4254058" y="3458735"/>
            <a:ext cx="4647663" cy="489767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Integration-by-parts over test function w: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However, define a test function, w, as a piece-wise constant function (</a:t>
            </a:r>
            <a:r>
              <a:rPr lang="en-US" dirty="0" err="1"/>
              <a:t>Heavyside</a:t>
            </a:r>
            <a:r>
              <a:rPr lang="en-US" dirty="0"/>
              <a:t>) to be 1 inside the dual volume and 0 outside. Gradient is a Dirac-delta function: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Leading to: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5734010" y="5384171"/>
                <a:ext cx="2460994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𝛿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𝑥𝐼𝑃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010" y="5384171"/>
                <a:ext cx="2460994" cy="6971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5401019" y="5990657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019" y="5990657"/>
                <a:ext cx="3500702" cy="81881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riangle 52">
            <a:extLst>
              <a:ext uri="{FF2B5EF4-FFF2-40B4-BE49-F238E27FC236}">
                <a16:creationId xmlns:a16="http://schemas.microsoft.com/office/drawing/2014/main" id="{5DA15E8F-2C1E-2542-B331-B3AEC4B3C67C}"/>
              </a:ext>
            </a:extLst>
          </p:cNvPr>
          <p:cNvSpPr/>
          <p:nvPr/>
        </p:nvSpPr>
        <p:spPr>
          <a:xfrm>
            <a:off x="1037188" y="394840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riangle 53">
            <a:extLst>
              <a:ext uri="{FF2B5EF4-FFF2-40B4-BE49-F238E27FC236}">
                <a16:creationId xmlns:a16="http://schemas.microsoft.com/office/drawing/2014/main" id="{1D3DA25A-54C4-2F44-AC9D-FDD4982EE347}"/>
              </a:ext>
            </a:extLst>
          </p:cNvPr>
          <p:cNvSpPr/>
          <p:nvPr/>
        </p:nvSpPr>
        <p:spPr>
          <a:xfrm>
            <a:off x="1399794" y="366988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riangle 54">
            <a:extLst>
              <a:ext uri="{FF2B5EF4-FFF2-40B4-BE49-F238E27FC236}">
                <a16:creationId xmlns:a16="http://schemas.microsoft.com/office/drawing/2014/main" id="{487CEEA2-A92D-6E4A-B627-E6DB7071A43E}"/>
              </a:ext>
            </a:extLst>
          </p:cNvPr>
          <p:cNvSpPr/>
          <p:nvPr/>
        </p:nvSpPr>
        <p:spPr>
          <a:xfrm>
            <a:off x="674583" y="43110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riangle 55">
            <a:extLst>
              <a:ext uri="{FF2B5EF4-FFF2-40B4-BE49-F238E27FC236}">
                <a16:creationId xmlns:a16="http://schemas.microsoft.com/office/drawing/2014/main" id="{04CBD8BF-F350-5C48-88F6-C9C077345912}"/>
              </a:ext>
            </a:extLst>
          </p:cNvPr>
          <p:cNvSpPr/>
          <p:nvPr/>
        </p:nvSpPr>
        <p:spPr>
          <a:xfrm>
            <a:off x="664073" y="37014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riangle 56">
            <a:extLst>
              <a:ext uri="{FF2B5EF4-FFF2-40B4-BE49-F238E27FC236}">
                <a16:creationId xmlns:a16="http://schemas.microsoft.com/office/drawing/2014/main" id="{CBE03EDD-C1D9-0644-BE5B-789B577A18D8}"/>
              </a:ext>
            </a:extLst>
          </p:cNvPr>
          <p:cNvSpPr/>
          <p:nvPr/>
        </p:nvSpPr>
        <p:spPr>
          <a:xfrm>
            <a:off x="679843" y="568261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le 57">
            <a:extLst>
              <a:ext uri="{FF2B5EF4-FFF2-40B4-BE49-F238E27FC236}">
                <a16:creationId xmlns:a16="http://schemas.microsoft.com/office/drawing/2014/main" id="{F975013B-9248-784D-B8D5-5DB644CF6FE0}"/>
              </a:ext>
            </a:extLst>
          </p:cNvPr>
          <p:cNvSpPr/>
          <p:nvPr/>
        </p:nvSpPr>
        <p:spPr>
          <a:xfrm>
            <a:off x="669333" y="507301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riangle 58">
            <a:extLst>
              <a:ext uri="{FF2B5EF4-FFF2-40B4-BE49-F238E27FC236}">
                <a16:creationId xmlns:a16="http://schemas.microsoft.com/office/drawing/2014/main" id="{2A4B3F9A-1879-7F40-AADC-7F58209BC1BE}"/>
              </a:ext>
            </a:extLst>
          </p:cNvPr>
          <p:cNvSpPr/>
          <p:nvPr/>
        </p:nvSpPr>
        <p:spPr>
          <a:xfrm>
            <a:off x="1063464" y="534102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3CFC855F-5D30-0346-AAA6-C136E912D3B4}"/>
              </a:ext>
            </a:extLst>
          </p:cNvPr>
          <p:cNvSpPr/>
          <p:nvPr/>
        </p:nvSpPr>
        <p:spPr>
          <a:xfrm>
            <a:off x="1405051" y="571413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9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Control-Volume Finite Element Method Attributes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The CVFEM method, therefore, is a finite volume scheme that is locally conservative, i.e., momentum leaving one dual volume face enters the adjacent dual volume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the gradient operator, like its FEM counterpart is absent of any error due to non-orthogonality</a:t>
            </a:r>
          </a:p>
          <a:p>
            <a:pPr>
              <a:buFont typeface="Arial" charset="0"/>
              <a:buChar char="•"/>
            </a:pPr>
            <a:r>
              <a:rPr lang="en-US" dirty="0"/>
              <a:t> Since the test-function, w, is different from the underlying basis representation, this method can be considered a </a:t>
            </a:r>
            <a:r>
              <a:rPr lang="en-US" dirty="0" err="1"/>
              <a:t>Petrov-Galerkin</a:t>
            </a:r>
            <a:r>
              <a:rPr lang="en-US" dirty="0"/>
              <a:t> method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method can also be promoted in polynomial space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87" y="4085864"/>
            <a:ext cx="2484516" cy="23340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374" y="3881312"/>
            <a:ext cx="1834896" cy="2743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4075" y="6488668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Spectral convergence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169951" y="6488668"/>
            <a:ext cx="3611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Dual-volume for promoted quad4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926765" y="5978181"/>
            <a:ext cx="2964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P=1 (left) and P=4 (right) </a:t>
            </a:r>
          </a:p>
          <a:p>
            <a:pPr algn="ctr"/>
            <a:r>
              <a:rPr lang="en-US" dirty="0"/>
              <a:t>Helium plume (VR-density)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CC558E-72F9-DF43-A91C-AF3C57D21A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21"/>
          <a:stretch/>
        </p:blipFill>
        <p:spPr>
          <a:xfrm>
            <a:off x="6012543" y="3947695"/>
            <a:ext cx="2578100" cy="188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E3BC0-B24B-F14A-BF4D-1DB02E8A4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Volume Definitions for Hybrid Meshes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5A12BE-0B46-BA4A-AE6E-D011264B92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0" descr="tet">
            <a:extLst>
              <a:ext uri="{FF2B5EF4-FFF2-40B4-BE49-F238E27FC236}">
                <a16:creationId xmlns:a16="http://schemas.microsoft.com/office/drawing/2014/main" id="{96DAD6E4-35ED-9D45-8EB3-2DFF4E3CE7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6" t="22428" r="15181" b="22533"/>
          <a:stretch/>
        </p:blipFill>
        <p:spPr bwMode="auto">
          <a:xfrm>
            <a:off x="6116663" y="3482220"/>
            <a:ext cx="2891949" cy="2811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1" descr="hex">
            <a:extLst>
              <a:ext uri="{FF2B5EF4-FFF2-40B4-BE49-F238E27FC236}">
                <a16:creationId xmlns:a16="http://schemas.microsoft.com/office/drawing/2014/main" id="{D3DE2BF8-F67D-E646-887C-072E9F36A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t="17647" r="8658" b="18823"/>
          <a:stretch>
            <a:fillRect/>
          </a:stretch>
        </p:blipFill>
        <p:spPr bwMode="auto">
          <a:xfrm>
            <a:off x="5922066" y="847173"/>
            <a:ext cx="2723227" cy="2581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FA4600-B63E-144F-8014-9E2671193D7F}"/>
              </a:ext>
            </a:extLst>
          </p:cNvPr>
          <p:cNvSpPr txBox="1"/>
          <p:nvPr/>
        </p:nvSpPr>
        <p:spPr>
          <a:xfrm>
            <a:off x="268089" y="6161894"/>
            <a:ext cx="6749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Domino, et. al, “An assessment of atypical mesh topologies for low-Mach large-eddy simulation” 2019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5F99B6-5AE3-2243-8E98-3D9131ED6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74" y="818327"/>
            <a:ext cx="5634992" cy="536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3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Generalized Unstructured Findings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7019" y="1021230"/>
            <a:ext cx="4770205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Domino, et. al, “An assessment of atypical mesh topologies for low-Mach large-eddy simulation” 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D2B2C7-5E6F-2947-90C7-006904AB2E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86" t="24292" r="10458" b="27499"/>
          <a:stretch/>
        </p:blipFill>
        <p:spPr>
          <a:xfrm>
            <a:off x="465149" y="1672944"/>
            <a:ext cx="4221273" cy="3306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4949B6-9DD9-5B4D-8CD1-98EE7A31B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73" y="4867516"/>
            <a:ext cx="3853045" cy="21700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79858F-318E-1240-9A7E-C966E28C8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690" y="1986256"/>
            <a:ext cx="1543457" cy="7828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ECB199-1C32-6D4A-B14F-1C6D56BBBD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7" b="2137"/>
          <a:stretch/>
        </p:blipFill>
        <p:spPr>
          <a:xfrm>
            <a:off x="1371528" y="5131889"/>
            <a:ext cx="1565813" cy="8317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A76AB8-94D2-5A44-85BF-AE8A3182C8A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1"/>
          <a:stretch/>
        </p:blipFill>
        <p:spPr>
          <a:xfrm>
            <a:off x="6470245" y="984801"/>
            <a:ext cx="676315" cy="5548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8D5B18-583E-1B4E-8CB7-0269021283C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10"/>
          <a:stretch/>
        </p:blipFill>
        <p:spPr>
          <a:xfrm>
            <a:off x="1253632" y="4060859"/>
            <a:ext cx="1319018" cy="3613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1F31F0-41C1-2E47-9B98-9302184D64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4993" y="4468101"/>
            <a:ext cx="840067" cy="10219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C268BE-E573-724A-A5E8-CAD919EA36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9110" y="4300935"/>
            <a:ext cx="3771900" cy="24936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5F4DD43-7D60-0A4B-A497-EDF046365C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9788" y="1332534"/>
            <a:ext cx="1639998" cy="20902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AB96D3-0D8A-C64B-B57B-2F13E2030A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640" y="763598"/>
            <a:ext cx="2224798" cy="336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5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Placeholder 4"/>
          <p:cNvSpPr txBox="1">
            <a:spLocks/>
          </p:cNvSpPr>
          <p:nvPr/>
        </p:nvSpPr>
        <p:spPr>
          <a:xfrm>
            <a:off x="6522154" y="3473807"/>
            <a:ext cx="2499915" cy="34494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Same grad-op as CC: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nodes for volume contributions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edges for surface flux contribution</a:t>
            </a:r>
          </a:p>
        </p:txBody>
      </p:sp>
      <p:cxnSp>
        <p:nvCxnSpPr>
          <p:cNvPr id="62" name="Straight Connector 61"/>
          <p:cNvCxnSpPr>
            <a:stCxn id="50" idx="3"/>
            <a:endCxn id="19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H="1">
            <a:off x="4822373" y="4150052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4825270" y="4846424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827113" y="5522672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235337" y="4149386"/>
            <a:ext cx="0" cy="68472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546014" y="413277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4849207" y="4131679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 flipV="1">
            <a:off x="4172875" y="4878935"/>
            <a:ext cx="27432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5550266" y="3647828"/>
            <a:ext cx="3268" cy="243387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Order Interpolation Edge-Based Vertex-Centered (EBVC)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vertices of the elements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6" name="Rectangle 5"/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177413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579320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>
            <a:stCxn id="14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endCxn id="6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riangle 78"/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riangle 79"/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riangle 80"/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/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riangle 82"/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/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riangle 84"/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riangle 85"/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riangle 98"/>
          <p:cNvSpPr/>
          <p:nvPr/>
        </p:nvSpPr>
        <p:spPr>
          <a:xfrm>
            <a:off x="3886546" y="287230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163880" y="2733357"/>
            <a:ext cx="448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quadrature point (area summed to edge)</a:t>
            </a:r>
          </a:p>
        </p:txBody>
      </p:sp>
      <p:sp>
        <p:nvSpPr>
          <p:cNvPr id="101" name="Diamond 100"/>
          <p:cNvSpPr/>
          <p:nvPr/>
        </p:nvSpPr>
        <p:spPr>
          <a:xfrm>
            <a:off x="3914845" y="319187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163880" y="3078101"/>
            <a:ext cx="485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Volume quadrature point (sub-</a:t>
            </a:r>
            <a:r>
              <a:rPr lang="en-US" dirty="0" err="1">
                <a:latin typeface="Garamond" charset="0"/>
                <a:ea typeface="Garamond" charset="0"/>
                <a:cs typeface="Garamond" charset="0"/>
              </a:rPr>
              <a:t>vol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summed to node)</a:t>
            </a:r>
          </a:p>
        </p:txBody>
      </p:sp>
      <p:sp>
        <p:nvSpPr>
          <p:cNvPr id="103" name="Diamond 102"/>
          <p:cNvSpPr/>
          <p:nvPr/>
        </p:nvSpPr>
        <p:spPr>
          <a:xfrm>
            <a:off x="1763617" y="430575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Diamond 103"/>
          <p:cNvSpPr/>
          <p:nvPr/>
        </p:nvSpPr>
        <p:spPr>
          <a:xfrm>
            <a:off x="2434237" y="430575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Diamond 106"/>
          <p:cNvSpPr/>
          <p:nvPr/>
        </p:nvSpPr>
        <p:spPr>
          <a:xfrm>
            <a:off x="178869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Diamond 107"/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6931867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991896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485244" y="608170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461882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461882" y="346430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6107534" y="4839516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579150" y="5280379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Diamond 144"/>
          <p:cNvSpPr/>
          <p:nvPr/>
        </p:nvSpPr>
        <p:spPr>
          <a:xfrm>
            <a:off x="7290754" y="33220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riangle 158"/>
          <p:cNvSpPr/>
          <p:nvPr/>
        </p:nvSpPr>
        <p:spPr>
          <a:xfrm>
            <a:off x="5519904" y="408918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riangle 159"/>
          <p:cNvSpPr/>
          <p:nvPr/>
        </p:nvSpPr>
        <p:spPr>
          <a:xfrm>
            <a:off x="6182138" y="480747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riangle 160"/>
          <p:cNvSpPr/>
          <p:nvPr/>
        </p:nvSpPr>
        <p:spPr>
          <a:xfrm>
            <a:off x="4781393" y="48192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iangle 161"/>
          <p:cNvSpPr/>
          <p:nvPr/>
        </p:nvSpPr>
        <p:spPr>
          <a:xfrm>
            <a:off x="5521905" y="549075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479778" y="3484104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 rot="5400000">
            <a:off x="5517201" y="3441830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6235336" y="4493348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166" name="Straight Connector 165"/>
          <p:cNvCxnSpPr/>
          <p:nvPr/>
        </p:nvCxnSpPr>
        <p:spPr>
          <a:xfrm flipH="1" flipV="1">
            <a:off x="6235337" y="4920432"/>
            <a:ext cx="431985" cy="8690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4232144" y="6358759"/>
            <a:ext cx="186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Edge-based stencil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559031" y="4478972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862554" y="4448483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415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4"/>
          <p:cNvSpPr txBox="1">
            <a:spLocks/>
          </p:cNvSpPr>
          <p:nvPr/>
        </p:nvSpPr>
        <p:spPr>
          <a:xfrm>
            <a:off x="5143252" y="2429563"/>
            <a:ext cx="3688231" cy="442843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Consider a simple heat conduction model PDE,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Integrate over a control volume and use Gauss-Divergence,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element cell-centers for volume contributions (time/source)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element faces for surface flux contribution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Equal-Order Interpolation Cell-Centered (CC)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1"/>
            <a:ext cx="7543800" cy="1127754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cell-center of the element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6" name="Rectangle 5"/>
          <p:cNvSpPr/>
          <p:nvPr/>
        </p:nvSpPr>
        <p:spPr>
          <a:xfrm>
            <a:off x="208597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29524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8597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729524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5595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19950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085972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729524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1598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25953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738472" y="3428533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 rot="5400000">
            <a:off x="2757486" y="3291675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237016" y="4298329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016" y="4298329"/>
                <a:ext cx="3500702" cy="81881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5530600" y="3004929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600" y="3004929"/>
                <a:ext cx="2552622" cy="69717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/>
          <p:cNvSpPr txBox="1"/>
          <p:nvPr/>
        </p:nvSpPr>
        <p:spPr>
          <a:xfrm>
            <a:off x="2815830" y="4328497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119353" y="4298008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p:sp>
        <p:nvSpPr>
          <p:cNvPr id="55" name="Triangle 54"/>
          <p:cNvSpPr/>
          <p:nvPr/>
        </p:nvSpPr>
        <p:spPr>
          <a:xfrm>
            <a:off x="3517990" y="46932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riangle 55"/>
          <p:cNvSpPr/>
          <p:nvPr/>
        </p:nvSpPr>
        <p:spPr>
          <a:xfrm>
            <a:off x="2051816" y="46851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riangle 56"/>
          <p:cNvSpPr/>
          <p:nvPr/>
        </p:nvSpPr>
        <p:spPr>
          <a:xfrm>
            <a:off x="2754034" y="398951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le 57"/>
          <p:cNvSpPr/>
          <p:nvPr/>
        </p:nvSpPr>
        <p:spPr>
          <a:xfrm>
            <a:off x="2771210" y="535117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/>
          <p:cNvSpPr/>
          <p:nvPr/>
        </p:nvSpPr>
        <p:spPr>
          <a:xfrm>
            <a:off x="279734" y="318367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557068" y="3044726"/>
            <a:ext cx="16770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</a:t>
            </a:r>
          </a:p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quadrature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182366" y="4973804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366" y="4973804"/>
                <a:ext cx="2880404" cy="72782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/>
          <p:cNvSpPr/>
          <p:nvPr/>
        </p:nvSpPr>
        <p:spPr>
          <a:xfrm>
            <a:off x="5672024" y="5124256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Garamond" charset="0"/>
                <a:ea typeface="Garamond" charset="0"/>
                <a:cs typeface="Garamond" charset="0"/>
              </a:rPr>
              <a:t>with: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 flipH="1">
            <a:off x="3563710" y="5130835"/>
            <a:ext cx="302813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224841" y="4934369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48710" y="6068089"/>
                <a:ext cx="2696764" cy="647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t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10" y="6068089"/>
                <a:ext cx="2696764" cy="64755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291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Failings for Two-State Discretization Methods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With two points, only a linear basis can be used.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unstructured CC and EBVC are limited to second-order spatial accuracy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Non-orthogonality is problematic for gradient-operator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Above, </a:t>
            </a:r>
            <a:r>
              <a:rPr lang="en-US" dirty="0" err="1"/>
              <a:t>G</a:t>
            </a:r>
            <a:r>
              <a:rPr lang="en-US" baseline="-25000" dirty="0" err="1"/>
              <a:t>j</a:t>
            </a:r>
            <a:r>
              <a:rPr lang="en-US" dirty="0" err="1"/>
              <a:t>T</a:t>
            </a:r>
            <a:r>
              <a:rPr lang="en-US" dirty="0"/>
              <a:t> is a projected nodal gradient at the cell-center, or vertex center: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Non-orthogonality is simply defined as the </a:t>
            </a:r>
            <a:r>
              <a:rPr lang="en-US" dirty="0" err="1"/>
              <a:t>mis</a:t>
            </a:r>
            <a:r>
              <a:rPr lang="en-US" dirty="0"/>
              <a:t>-alignment of the distance vector between the two ”L” and “R” states and the surface normal</a:t>
            </a:r>
          </a:p>
          <a:p>
            <a:pPr>
              <a:buFont typeface="Arial" charset="0"/>
              <a:buChar char="•"/>
            </a:pPr>
            <a:r>
              <a:rPr lang="en-US" dirty="0"/>
              <a:t> Both edge- and cell centered-based schemes show degraded accuracy on typical production meshes</a:t>
            </a:r>
          </a:p>
          <a:p>
            <a:pPr>
              <a:buFont typeface="Arial" charset="0"/>
              <a:buChar char="•"/>
            </a:pPr>
            <a:r>
              <a:rPr lang="en-US" dirty="0"/>
              <a:t> Several non-orthogonality approaches are available, for the best source, see </a:t>
            </a:r>
            <a:r>
              <a:rPr lang="en-US" dirty="0" err="1"/>
              <a:t>Jasak</a:t>
            </a:r>
            <a:r>
              <a:rPr lang="en-US" dirty="0"/>
              <a:t> </a:t>
            </a:r>
          </a:p>
          <a:p>
            <a:pPr lvl="1">
              <a:buFont typeface="Arial" charset="0"/>
              <a:buChar char="•"/>
            </a:pPr>
            <a:r>
              <a:rPr lang="en-US" dirty="0" err="1"/>
              <a:t>Jasak</a:t>
            </a:r>
            <a:r>
              <a:rPr lang="en-US" dirty="0"/>
              <a:t>, “Error analysis and error estimation for the finite volume method with applications to fluid flow”, Imperial College Dissertation, 1996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99041" y="2870522"/>
            <a:ext cx="1623774" cy="682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99983" y="4020664"/>
            <a:ext cx="1666754" cy="5166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122815" y="2870522"/>
            <a:ext cx="343922" cy="11501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7466" y="3553428"/>
            <a:ext cx="328674" cy="983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66737" y="4027990"/>
            <a:ext cx="1306675" cy="5852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134390" y="2870522"/>
            <a:ext cx="1639022" cy="1750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1402214" y="362935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609355" y="37258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961159" y="3363985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2374527" y="3630457"/>
            <a:ext cx="609305" cy="131061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748212" y="3371317"/>
            <a:ext cx="70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symbol" charset="2"/>
              </a:rPr>
              <a:t>D</a:t>
            </a:r>
            <a:r>
              <a:rPr lang="en-US"/>
              <a:t>x</a:t>
            </a:r>
            <a:r>
              <a:rPr lang="en-US" baseline="-25000"/>
              <a:t>j</a:t>
            </a:r>
            <a:endParaRPr lang="en-US" baseline="-25000" dirty="0"/>
          </a:p>
        </p:txBody>
      </p:sp>
      <p:cxnSp>
        <p:nvCxnSpPr>
          <p:cNvPr id="28" name="Straight Connector 27"/>
          <p:cNvCxnSpPr/>
          <p:nvPr/>
        </p:nvCxnSpPr>
        <p:spPr>
          <a:xfrm flipH="1" flipV="1">
            <a:off x="1493572" y="3739754"/>
            <a:ext cx="1252363" cy="54753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457222" y="2808648"/>
                <a:ext cx="4439228" cy="698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𝑇</m:t>
                      </m:r>
                      <m:r>
                        <a:rPr lang="en-US" b="0" i="1" smtClean="0">
                          <a:latin typeface="Cambria Math" charset="0"/>
                        </a:rPr>
                        <m:t>+ 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222" y="2808648"/>
                <a:ext cx="4439228" cy="69884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436608" y="4707073"/>
                <a:ext cx="1446357" cy="7716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𝑇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𝑑𝑉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608" y="4707073"/>
                <a:ext cx="1446357" cy="7716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riangle 32"/>
          <p:cNvSpPr/>
          <p:nvPr/>
        </p:nvSpPr>
        <p:spPr>
          <a:xfrm>
            <a:off x="2274486" y="3435688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694645" y="3667680"/>
                <a:ext cx="1239955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𝑑𝑆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645" y="3667680"/>
                <a:ext cx="1239955" cy="391646"/>
              </a:xfrm>
              <a:prstGeom prst="rect">
                <a:avLst/>
              </a:prstGeom>
              <a:blipFill rotWithShape="0"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/>
          <p:cNvSpPr/>
          <p:nvPr/>
        </p:nvSpPr>
        <p:spPr>
          <a:xfrm>
            <a:off x="4013549" y="3678837"/>
            <a:ext cx="2705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With area vector defined by:</a:t>
            </a:r>
          </a:p>
        </p:txBody>
      </p:sp>
    </p:spTree>
    <p:extLst>
      <p:ext uri="{BB962C8B-B14F-4D97-AF65-F5344CB8AC3E}">
        <p14:creationId xmlns:p14="http://schemas.microsoft.com/office/powerpoint/2010/main" val="137586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Staggered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1288809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Velocity degree-of-freedom is staggered relative to pressure and other primitives, e.g., enthalpy, mixture fraction, etc.</a:t>
            </a:r>
          </a:p>
        </p:txBody>
      </p:sp>
      <p:sp>
        <p:nvSpPr>
          <p:cNvPr id="6" name="Rectangle 5"/>
          <p:cNvSpPr/>
          <p:nvPr/>
        </p:nvSpPr>
        <p:spPr>
          <a:xfrm>
            <a:off x="208597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29524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8597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729524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5595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19950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085972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729524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598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25953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555957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199509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555957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199509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15986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259538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15986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59538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972973" y="115478"/>
            <a:ext cx="2385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CC-quantities</a:t>
            </a:r>
          </a:p>
        </p:txBody>
      </p:sp>
      <p:sp>
        <p:nvSpPr>
          <p:cNvPr id="39" name="Oval 38"/>
          <p:cNvSpPr/>
          <p:nvPr/>
        </p:nvSpPr>
        <p:spPr>
          <a:xfrm>
            <a:off x="7335940" y="2158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7313080" y="93786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4911642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3441656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1971670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4911642" y="340295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3443581" y="343026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1973595" y="343026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4890417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3420431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50445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536335" y="4744298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487466" y="340295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01686" y="609748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-5400000" flipH="1" flipV="1">
            <a:off x="4176649" y="273050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-5400000" flipH="1" flipV="1">
            <a:off x="4176649" y="407540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-5400000" flipH="1" flipV="1">
            <a:off x="4176649" y="54203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-5400000" flipH="1" flipV="1">
            <a:off x="2697025" y="272085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-5400000" flipH="1" flipV="1">
            <a:off x="2697025" y="406575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-5400000" flipH="1" flipV="1">
            <a:off x="2697025" y="541065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-5400000" flipH="1" flipV="1">
            <a:off x="1227036" y="273243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-5400000" flipH="1" flipV="1">
            <a:off x="1227036" y="407732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-5400000" flipH="1" flipV="1">
            <a:off x="1227036" y="5422225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-5400000" flipH="1" flipV="1">
            <a:off x="4201730" y="674174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-5400000" flipH="1" flipV="1">
            <a:off x="2722106" y="673209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-5400000" flipH="1" flipV="1">
            <a:off x="1252117" y="6743671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5329141" y="720092"/>
            <a:ext cx="2022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x-velocity</a:t>
            </a:r>
          </a:p>
        </p:txBody>
      </p:sp>
      <p:sp>
        <p:nvSpPr>
          <p:cNvPr id="81" name="Rectangle 80"/>
          <p:cNvSpPr/>
          <p:nvPr/>
        </p:nvSpPr>
        <p:spPr>
          <a:xfrm>
            <a:off x="2747419" y="3427272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 rot="5400000">
            <a:off x="2757488" y="3318027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 rot="5400000">
            <a:off x="6415762" y="3240133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02594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 flipH="1" flipV="1">
            <a:off x="6381627" y="473333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5669494" y="467061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 rot="-5400000" flipH="1" flipV="1">
            <a:off x="5678093" y="54203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-5400000" flipH="1" flipV="1">
            <a:off x="5646634" y="4075405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649592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/>
          <p:cNvCxnSpPr/>
          <p:nvPr/>
        </p:nvCxnSpPr>
        <p:spPr>
          <a:xfrm flipH="1" flipV="1">
            <a:off x="7851612" y="472519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7139479" y="466248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/>
          <p:cNvCxnSpPr/>
          <p:nvPr/>
        </p:nvCxnSpPr>
        <p:spPr>
          <a:xfrm rot="-5400000" flipH="1" flipV="1">
            <a:off x="7148078" y="541216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rot="-5400000" flipH="1" flipV="1">
            <a:off x="7116619" y="406727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502594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669494" y="600363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6495927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139479" y="600363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/>
          <p:cNvCxnSpPr/>
          <p:nvPr/>
        </p:nvCxnSpPr>
        <p:spPr>
          <a:xfrm rot="-5400000" flipH="1" flipV="1">
            <a:off x="7141700" y="67443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rot="-5400000" flipH="1" flipV="1">
            <a:off x="5662076" y="67347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 flipV="1">
            <a:off x="7855466" y="61059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 flipV="1">
            <a:off x="6385480" y="61059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5027870" y="273243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5671422" y="331312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6497855" y="273243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7141407" y="331312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/>
          <p:nvPr/>
        </p:nvCxnSpPr>
        <p:spPr>
          <a:xfrm flipH="1" flipV="1">
            <a:off x="7853540" y="340488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-5400000" flipH="1" flipV="1">
            <a:off x="7118546" y="273243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-5400000" flipH="1" flipV="1">
            <a:off x="5638922" y="272278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 flipV="1">
            <a:off x="6381627" y="343961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 rot="5400000">
            <a:off x="6277434" y="-346241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5665614" y="2606559"/>
            <a:ext cx="207692" cy="2981726"/>
          </a:xfrm>
          <a:prstGeom prst="rect">
            <a:avLst/>
          </a:prstGeom>
          <a:solidFill>
            <a:schemeClr val="tx2">
              <a:lumMod val="60000"/>
              <a:lumOff val="40000"/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5350366" y="1300837"/>
            <a:ext cx="2012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y-velocity</a:t>
            </a:r>
          </a:p>
        </p:txBody>
      </p:sp>
      <p:sp>
        <p:nvSpPr>
          <p:cNvPr id="117" name="Rectangle 116"/>
          <p:cNvSpPr/>
          <p:nvPr/>
        </p:nvSpPr>
        <p:spPr>
          <a:xfrm rot="5400000">
            <a:off x="6298659" y="234504"/>
            <a:ext cx="207692" cy="2981726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Straight Connector 117"/>
          <p:cNvCxnSpPr/>
          <p:nvPr/>
        </p:nvCxnSpPr>
        <p:spPr>
          <a:xfrm rot="-5400000" flipH="1" flipV="1">
            <a:off x="7313080" y="14417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/>
          <p:cNvSpPr/>
          <p:nvPr/>
        </p:nvSpPr>
        <p:spPr>
          <a:xfrm rot="5400000">
            <a:off x="6277434" y="-910469"/>
            <a:ext cx="207692" cy="2981726"/>
          </a:xfrm>
          <a:prstGeom prst="rect">
            <a:avLst/>
          </a:prstGeom>
          <a:solidFill>
            <a:schemeClr val="accent2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/>
          <p:cNvSpPr txBox="1"/>
          <p:nvPr/>
        </p:nvSpPr>
        <p:spPr>
          <a:xfrm>
            <a:off x="5306032" y="2965317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N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5273966" y="431021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S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6406329" y="3234334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 rot="5400000">
            <a:off x="5687773" y="2520636"/>
            <a:ext cx="229641" cy="3113571"/>
          </a:xfrm>
          <a:prstGeom prst="rect">
            <a:avLst/>
          </a:prstGeom>
          <a:solidFill>
            <a:schemeClr val="tx2">
              <a:lumMod val="60000"/>
              <a:lumOff val="40000"/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1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4119794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The Concept of Meshing</a:t>
            </a:r>
          </a:p>
          <a:p>
            <a:pPr>
              <a:buFont typeface="Wingdings" charset="2"/>
              <a:buChar char="§"/>
            </a:pPr>
            <a:r>
              <a:rPr lang="en-US" dirty="0"/>
              <a:t> Why Unstructured?</a:t>
            </a:r>
          </a:p>
          <a:p>
            <a:pPr>
              <a:buFont typeface="Wingdings" charset="2"/>
              <a:buChar char="§"/>
            </a:pPr>
            <a:r>
              <a:rPr lang="en-US" dirty="0"/>
              <a:t> Unstructured Element </a:t>
            </a:r>
            <a:r>
              <a:rPr lang="en-US" dirty="0" err="1"/>
              <a:t>Typoes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Model PDE for Discretization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Finite Element Method (FEM)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Control-Volume Finite Element Method (CVFEM)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Edge-based Vertex-Centered (EBVC)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Cell-centered Finite Volume (FV)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Staggered arrangement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Conclusions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6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 of a Staggered Scheme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By design, non-orthogonality is absent, however, complex geometry will be stair-stepped</a:t>
            </a:r>
          </a:p>
          <a:p>
            <a:pPr>
              <a:buFont typeface="Arial" charset="0"/>
              <a:buChar char="•"/>
            </a:pPr>
            <a:r>
              <a:rPr lang="en-US" dirty="0"/>
              <a:t> From a fluids perspective, the operators are ideal, i.e., pressure gradient for momentum is compact, e.g., (P</a:t>
            </a:r>
            <a:r>
              <a:rPr lang="en-US" baseline="-25000" dirty="0"/>
              <a:t>E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P</a:t>
            </a:r>
            <a:r>
              <a:rPr lang="en-US" baseline="-25000" dirty="0"/>
              <a:t>W</a:t>
            </a:r>
            <a:r>
              <a:rPr lang="en-US" dirty="0"/>
              <a:t>)</a:t>
            </a:r>
            <a:r>
              <a:rPr lang="en-US" dirty="0">
                <a:latin typeface="symbol" charset="2"/>
              </a:rPr>
              <a:t>D</a:t>
            </a:r>
            <a:r>
              <a:rPr lang="en-US" dirty="0"/>
              <a:t>x</a:t>
            </a:r>
            <a:r>
              <a:rPr lang="en-US" baseline="30000" dirty="0"/>
              <a:t>-1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As will be seen in future lecture topics, the skew-</a:t>
            </a:r>
            <a:r>
              <a:rPr lang="en-US" dirty="0" err="1"/>
              <a:t>adjoint</a:t>
            </a:r>
            <a:r>
              <a:rPr lang="en-US" dirty="0"/>
              <a:t> nature of the Divergence operator, </a:t>
            </a:r>
            <a:r>
              <a:rPr lang="en-US" b="1" dirty="0"/>
              <a:t>D</a:t>
            </a:r>
            <a:r>
              <a:rPr lang="en-US" dirty="0"/>
              <a:t>, and Gradient operator, </a:t>
            </a:r>
            <a:r>
              <a:rPr lang="en-US" b="1" dirty="0"/>
              <a:t>G</a:t>
            </a:r>
            <a:r>
              <a:rPr lang="en-US" dirty="0"/>
              <a:t>, allows for a Laplace operator, </a:t>
            </a:r>
            <a:r>
              <a:rPr lang="en-US" b="1" dirty="0"/>
              <a:t>L </a:t>
            </a:r>
            <a:r>
              <a:rPr lang="en-US" dirty="0"/>
              <a:t>=</a:t>
            </a:r>
            <a:r>
              <a:rPr lang="en-US" b="1" dirty="0"/>
              <a:t> DG</a:t>
            </a:r>
            <a:endParaRPr lang="en-US" b="1" baseline="30000" dirty="0"/>
          </a:p>
          <a:p>
            <a:pPr>
              <a:buFont typeface="Arial" charset="0"/>
              <a:buChar char="•"/>
            </a:pPr>
            <a:r>
              <a:rPr lang="en-US" dirty="0"/>
              <a:t> Can be extended to higher-order</a:t>
            </a:r>
          </a:p>
          <a:p>
            <a:pPr>
              <a:buFont typeface="Arial" charset="0"/>
              <a:buChar char="•"/>
            </a:pPr>
            <a:r>
              <a:rPr lang="en-US" dirty="0"/>
              <a:t> Frequently, meshing complex geometries can be extremely difficult (consider our V27 example)</a:t>
            </a:r>
          </a:p>
        </p:txBody>
      </p:sp>
    </p:spTree>
    <p:extLst>
      <p:ext uri="{BB962C8B-B14F-4D97-AF65-F5344CB8AC3E}">
        <p14:creationId xmlns:p14="http://schemas.microsoft.com/office/powerpoint/2010/main" val="12608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307443"/>
          </a:xfrm>
        </p:spPr>
        <p:txBody>
          <a:bodyPr>
            <a:normAutofit fontScale="92500" lnSpcReduction="2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Time/</a:t>
            </a:r>
            <a:r>
              <a:rPr lang="en-US" dirty="0" err="1"/>
              <a:t>Src</a:t>
            </a:r>
            <a:r>
              <a:rPr lang="en-US" dirty="0"/>
              <a:t>/Advection/Diffusion equation for scalar </a:t>
            </a:r>
            <a:r>
              <a:rPr lang="en-US" dirty="0">
                <a:latin typeface="Symbol" pitchFamily="2" charset="2"/>
              </a:rPr>
              <a:t>f</a:t>
            </a: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Symbol" pitchFamily="2" charset="2"/>
              </a:rPr>
              <a:t> </a:t>
            </a:r>
            <a:r>
              <a:rPr lang="en-US" dirty="0"/>
              <a:t>Here, w is the weight function, or an arbitrary function that is differentiable - at least once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Any ideas why? What are the properties of the above PDE?</a:t>
            </a:r>
          </a:p>
          <a:p>
            <a:pPr>
              <a:buFont typeface="Arial" charset="0"/>
              <a:buChar char="•"/>
            </a:pPr>
            <a:r>
              <a:rPr lang="en-US" dirty="0"/>
              <a:t> In this example, let density, velocity, and diffusive flux coefficient be prescribed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equation, with a prescribed velocity, can be used to model trace species contaminant transport, smoke, etc.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above equation is termed a weighted-residual statement of the original PDE</a:t>
            </a:r>
          </a:p>
          <a:p>
            <a:pPr>
              <a:buFont typeface="Arial" charset="0"/>
              <a:buChar char="•"/>
            </a:pPr>
            <a:r>
              <a:rPr lang="en-US" dirty="0"/>
              <a:t> Thus far, it is exact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8715AA-D3D2-E943-A639-B442DAD13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170" y="1871946"/>
            <a:ext cx="4356100" cy="1016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2E702BD-0E91-E64B-ABEA-8CD36B252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87" y="3107605"/>
            <a:ext cx="61468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1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Transport; Heaviside Test Function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85671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+mj-lt"/>
              </a:rPr>
              <a:t>Time/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/Advection/Diffusion equation for scalar f</a:t>
            </a: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The CVFEM and EBVC test function meets our requirement in that it is differentiable once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This definition also allows us to view such methods as Petrov </a:t>
            </a:r>
            <a:r>
              <a:rPr lang="en-US" dirty="0" err="1">
                <a:latin typeface="+mj-lt"/>
              </a:rPr>
              <a:t>Galerkin</a:t>
            </a:r>
            <a:r>
              <a:rPr lang="en-US" dirty="0">
                <a:latin typeface="+mj-lt"/>
              </a:rPr>
              <a:t> schemes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2E702BD-0E91-E64B-ABEA-8CD36B252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28" y="1916744"/>
            <a:ext cx="6146800" cy="9525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D2759F3-8C7E-DA4C-BF9A-44191D96D2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00" b="10309"/>
          <a:stretch/>
        </p:blipFill>
        <p:spPr>
          <a:xfrm>
            <a:off x="1428787" y="3541216"/>
            <a:ext cx="5918200" cy="86917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87C8E2C-2B5F-6945-9F22-523027FFB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928" y="4645953"/>
            <a:ext cx="35179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0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EBVC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nodes for Time/Source/etc.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edges for Advection/Diffusion/etc. (integrated by parts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Below is the patch of elements connected to node 2 (a global matrix row number)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Area vector at the edge and dual volume at the node require the </a:t>
            </a:r>
            <a:r>
              <a:rPr lang="en-US" dirty="0" err="1"/>
              <a:t>node:element</a:t>
            </a:r>
            <a:r>
              <a:rPr lang="en-US" dirty="0"/>
              <a:t> connectivity whose quantities are determined in a pre-processing step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293365-5B71-3746-B76D-BC1D3197D701}"/>
              </a:ext>
            </a:extLst>
          </p:cNvPr>
          <p:cNvGrpSpPr/>
          <p:nvPr/>
        </p:nvGrpSpPr>
        <p:grpSpPr>
          <a:xfrm>
            <a:off x="327122" y="3017883"/>
            <a:ext cx="3728473" cy="3630843"/>
            <a:chOff x="435676" y="2437344"/>
            <a:chExt cx="3728473" cy="3630843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5D8F0104-DE73-DA48-A1A0-44C5E5F422D2}"/>
                </a:ext>
              </a:extLst>
            </p:cNvPr>
            <p:cNvGrpSpPr/>
            <p:nvPr/>
          </p:nvGrpSpPr>
          <p:grpSpPr>
            <a:xfrm>
              <a:off x="756439" y="2877627"/>
              <a:ext cx="3122851" cy="2800917"/>
              <a:chOff x="4164727" y="3225276"/>
              <a:chExt cx="3122851" cy="2800917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B25C4759-3404-5345-BB19-8899490233AE}"/>
                  </a:ext>
                </a:extLst>
              </p:cNvPr>
              <p:cNvCxnSpPr>
                <a:stCxn id="187" idx="3"/>
                <a:endCxn id="184" idx="3"/>
              </p:cNvCxnSpPr>
              <p:nvPr/>
            </p:nvCxnSpPr>
            <p:spPr>
              <a:xfrm flipV="1">
                <a:off x="5684857" y="4716135"/>
                <a:ext cx="1446623" cy="1283182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034AEE84-D0D1-4047-A847-DE4AE64437C6}"/>
                  </a:ext>
                </a:extLst>
              </p:cNvPr>
              <p:cNvSpPr/>
              <p:nvPr/>
            </p:nvSpPr>
            <p:spPr>
              <a:xfrm>
                <a:off x="5726153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42AF8C72-D8A9-8748-A82C-96EF71E5A0E7}"/>
                  </a:ext>
                </a:extLst>
              </p:cNvPr>
              <p:cNvSpPr/>
              <p:nvPr/>
            </p:nvSpPr>
            <p:spPr>
              <a:xfrm>
                <a:off x="4256168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F179DAFE-653F-6645-A295-A1F4D3FF62D0}"/>
                  </a:ext>
                </a:extLst>
              </p:cNvPr>
              <p:cNvSpPr/>
              <p:nvPr/>
            </p:nvSpPr>
            <p:spPr>
              <a:xfrm>
                <a:off x="7104698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7A958049-5BD6-8E47-84A3-0EF41E3D6C24}"/>
                  </a:ext>
                </a:extLst>
              </p:cNvPr>
              <p:cNvSpPr/>
              <p:nvPr/>
            </p:nvSpPr>
            <p:spPr>
              <a:xfrm>
                <a:off x="4256167" y="4614292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F3190AED-8478-3E43-8894-27E1C0433793}"/>
                  </a:ext>
                </a:extLst>
              </p:cNvPr>
              <p:cNvSpPr/>
              <p:nvPr/>
            </p:nvSpPr>
            <p:spPr>
              <a:xfrm>
                <a:off x="4164727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EA896A50-B418-244B-B6DA-F14C66DC7F7C}"/>
                  </a:ext>
                </a:extLst>
              </p:cNvPr>
              <p:cNvSpPr/>
              <p:nvPr/>
            </p:nvSpPr>
            <p:spPr>
              <a:xfrm>
                <a:off x="5658075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E2D61D1C-BEB2-DE4C-B2D0-EC2C474575D6}"/>
                  </a:ext>
                </a:extLst>
              </p:cNvPr>
              <p:cNvSpPr/>
              <p:nvPr/>
            </p:nvSpPr>
            <p:spPr>
              <a:xfrm>
                <a:off x="4188089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5BBC8241-840F-3F40-8D0A-4847ABF155DE}"/>
                  </a:ext>
                </a:extLst>
              </p:cNvPr>
              <p:cNvSpPr/>
              <p:nvPr/>
            </p:nvSpPr>
            <p:spPr>
              <a:xfrm>
                <a:off x="5634713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51A3CD25-8176-BB47-A5F8-2E12AB5006D4}"/>
                  </a:ext>
                </a:extLst>
              </p:cNvPr>
              <p:cNvSpPr/>
              <p:nvPr/>
            </p:nvSpPr>
            <p:spPr>
              <a:xfrm>
                <a:off x="5634713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583BF85F-CA6B-3841-A2A7-6987F158704E}"/>
                  </a:ext>
                </a:extLst>
              </p:cNvPr>
              <p:cNvSpPr/>
              <p:nvPr/>
            </p:nvSpPr>
            <p:spPr>
              <a:xfrm>
                <a:off x="416472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DBEC734-F979-6C42-AF06-7C6FC52D77EE}"/>
                  </a:ext>
                </a:extLst>
              </p:cNvPr>
              <p:cNvSpPr/>
              <p:nvPr/>
            </p:nvSpPr>
            <p:spPr>
              <a:xfrm>
                <a:off x="710469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4CD61959-ACA0-F441-A884-EBF8D3AE8A1E}"/>
                  </a:ext>
                </a:extLst>
              </p:cNvPr>
              <p:cNvCxnSpPr>
                <a:cxnSpLocks/>
                <a:stCxn id="183" idx="0"/>
                <a:endCxn id="185" idx="2"/>
              </p:cNvCxnSpPr>
              <p:nvPr/>
            </p:nvCxnSpPr>
            <p:spPr>
              <a:xfrm flipH="1">
                <a:off x="4991160" y="3266748"/>
                <a:ext cx="1" cy="269244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F5225982-E06C-8B41-9D27-AFA8CFBAA8E8}"/>
                  </a:ext>
                </a:extLst>
              </p:cNvPr>
              <p:cNvCxnSpPr>
                <a:cxnSpLocks/>
                <a:endCxn id="181" idx="3"/>
              </p:cNvCxnSpPr>
              <p:nvPr/>
            </p:nvCxnSpPr>
            <p:spPr>
              <a:xfrm>
                <a:off x="4268954" y="3894197"/>
                <a:ext cx="292718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EF0E497-6253-5B41-8C1E-05B53B088FA3}"/>
                  </a:ext>
                </a:extLst>
              </p:cNvPr>
              <p:cNvCxnSpPr>
                <a:endCxn id="181" idx="2"/>
              </p:cNvCxnSpPr>
              <p:nvPr/>
            </p:nvCxnSpPr>
            <p:spPr>
              <a:xfrm>
                <a:off x="6408169" y="3261991"/>
                <a:ext cx="0" cy="1349653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C5D2C4F7-CECB-6540-A02E-3AD438CAEF77}"/>
                  </a:ext>
                </a:extLst>
              </p:cNvPr>
              <p:cNvCxnSpPr/>
              <p:nvPr/>
            </p:nvCxnSpPr>
            <p:spPr>
              <a:xfrm flipH="1">
                <a:off x="6280365" y="4600484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1935E40A-85A7-BC4F-8872-74881FA51113}"/>
                  </a:ext>
                </a:extLst>
              </p:cNvPr>
              <p:cNvCxnSpPr/>
              <p:nvPr/>
            </p:nvCxnSpPr>
            <p:spPr>
              <a:xfrm flipH="1">
                <a:off x="5751981" y="5041347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1FF005AA-4ADF-C64A-BC94-25E0507F1C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0364" y="5050589"/>
                <a:ext cx="198497" cy="224722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0" name="Triangle 199">
                <a:extLst>
                  <a:ext uri="{FF2B5EF4-FFF2-40B4-BE49-F238E27FC236}">
                    <a16:creationId xmlns:a16="http://schemas.microsoft.com/office/drawing/2014/main" id="{88CABA5C-0148-D840-B01F-DA2846BF9A8E}"/>
                  </a:ext>
                </a:extLst>
              </p:cNvPr>
              <p:cNvSpPr/>
              <p:nvPr/>
            </p:nvSpPr>
            <p:spPr>
              <a:xfrm>
                <a:off x="5312937" y="385474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Triangle 200">
                <a:extLst>
                  <a:ext uri="{FF2B5EF4-FFF2-40B4-BE49-F238E27FC236}">
                    <a16:creationId xmlns:a16="http://schemas.microsoft.com/office/drawing/2014/main" id="{0B74287B-271B-FB46-AF16-D7A0B5B97E69}"/>
                  </a:ext>
                </a:extLst>
              </p:cNvPr>
              <p:cNvSpPr/>
              <p:nvPr/>
            </p:nvSpPr>
            <p:spPr>
              <a:xfrm>
                <a:off x="6028697" y="384537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Triangle 201">
                <a:extLst>
                  <a:ext uri="{FF2B5EF4-FFF2-40B4-BE49-F238E27FC236}">
                    <a16:creationId xmlns:a16="http://schemas.microsoft.com/office/drawing/2014/main" id="{8DB54335-8FF5-184A-9430-617E7D7474F5}"/>
                  </a:ext>
                </a:extLst>
              </p:cNvPr>
              <p:cNvSpPr/>
              <p:nvPr/>
            </p:nvSpPr>
            <p:spPr>
              <a:xfrm>
                <a:off x="5314284" y="5231846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Triangle 202">
                <a:extLst>
                  <a:ext uri="{FF2B5EF4-FFF2-40B4-BE49-F238E27FC236}">
                    <a16:creationId xmlns:a16="http://schemas.microsoft.com/office/drawing/2014/main" id="{2358B988-7767-E844-A708-C2C11D8A6C6F}"/>
                  </a:ext>
                </a:extLst>
              </p:cNvPr>
              <p:cNvSpPr/>
              <p:nvPr/>
            </p:nvSpPr>
            <p:spPr>
              <a:xfrm>
                <a:off x="4944861" y="421435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AB7080FC-1486-4040-B62A-A945B287C4C9}"/>
                  </a:ext>
                </a:extLst>
              </p:cNvPr>
              <p:cNvSpPr/>
              <p:nvPr/>
            </p:nvSpPr>
            <p:spPr>
              <a:xfrm>
                <a:off x="4947443" y="495914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4761694C-899C-EE4E-9024-26A7A3AF00D8}"/>
                  </a:ext>
                </a:extLst>
              </p:cNvPr>
              <p:cNvSpPr/>
              <p:nvPr/>
            </p:nvSpPr>
            <p:spPr>
              <a:xfrm>
                <a:off x="6356919" y="418112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Triangle 205">
                <a:extLst>
                  <a:ext uri="{FF2B5EF4-FFF2-40B4-BE49-F238E27FC236}">
                    <a16:creationId xmlns:a16="http://schemas.microsoft.com/office/drawing/2014/main" id="{132FAB62-E611-DE40-BD84-447BF7757F63}"/>
                  </a:ext>
                </a:extLst>
              </p:cNvPr>
              <p:cNvSpPr/>
              <p:nvPr/>
            </p:nvSpPr>
            <p:spPr>
              <a:xfrm>
                <a:off x="6283056" y="476281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Triangle 206">
                <a:extLst>
                  <a:ext uri="{FF2B5EF4-FFF2-40B4-BE49-F238E27FC236}">
                    <a16:creationId xmlns:a16="http://schemas.microsoft.com/office/drawing/2014/main" id="{3F1B4C1D-C9EF-1D4A-ADE8-FE5B37C216D5}"/>
                  </a:ext>
                </a:extLst>
              </p:cNvPr>
              <p:cNvSpPr/>
              <p:nvPr/>
            </p:nvSpPr>
            <p:spPr>
              <a:xfrm>
                <a:off x="5977405" y="507867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CFC42DC1-CFBD-9E43-B778-896BFB7EA713}"/>
                  </a:ext>
                </a:extLst>
              </p:cNvPr>
              <p:cNvCxnSpPr>
                <a:cxnSpLocks/>
                <a:endCxn id="185" idx="3"/>
              </p:cNvCxnSpPr>
              <p:nvPr/>
            </p:nvCxnSpPr>
            <p:spPr>
              <a:xfrm>
                <a:off x="4246860" y="5285190"/>
                <a:ext cx="1479292" cy="155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9" name="Diamond 208">
                <a:extLst>
                  <a:ext uri="{FF2B5EF4-FFF2-40B4-BE49-F238E27FC236}">
                    <a16:creationId xmlns:a16="http://schemas.microsoft.com/office/drawing/2014/main" id="{4E4CBE0B-D762-934D-BF4D-AFC552D95231}"/>
                  </a:ext>
                </a:extLst>
              </p:cNvPr>
              <p:cNvSpPr/>
              <p:nvPr/>
            </p:nvSpPr>
            <p:spPr>
              <a:xfrm>
                <a:off x="531235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0" name="Diamond 209">
                <a:extLst>
                  <a:ext uri="{FF2B5EF4-FFF2-40B4-BE49-F238E27FC236}">
                    <a16:creationId xmlns:a16="http://schemas.microsoft.com/office/drawing/2014/main" id="{C1D43978-E2A2-974D-A3AD-EBA663CFA218}"/>
                  </a:ext>
                </a:extLst>
              </p:cNvPr>
              <p:cNvSpPr/>
              <p:nvPr/>
            </p:nvSpPr>
            <p:spPr>
              <a:xfrm>
                <a:off x="598297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1" name="Diamond 210">
                <a:extLst>
                  <a:ext uri="{FF2B5EF4-FFF2-40B4-BE49-F238E27FC236}">
                    <a16:creationId xmlns:a16="http://schemas.microsoft.com/office/drawing/2014/main" id="{8DF87A42-B2DB-3B4F-AE8E-3F8BCFC1A610}"/>
                  </a:ext>
                </a:extLst>
              </p:cNvPr>
              <p:cNvSpPr/>
              <p:nvPr/>
            </p:nvSpPr>
            <p:spPr>
              <a:xfrm>
                <a:off x="533743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Diamond 211">
                <a:extLst>
                  <a:ext uri="{FF2B5EF4-FFF2-40B4-BE49-F238E27FC236}">
                    <a16:creationId xmlns:a16="http://schemas.microsoft.com/office/drawing/2014/main" id="{E74AC9B5-1777-BC4D-B776-CC5E2CEA8ABB}"/>
                  </a:ext>
                </a:extLst>
              </p:cNvPr>
              <p:cNvSpPr/>
              <p:nvPr/>
            </p:nvSpPr>
            <p:spPr>
              <a:xfrm>
                <a:off x="600805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AC6DB9A-0DB7-C746-A91F-76A5ECE852B5}"/>
                </a:ext>
              </a:extLst>
            </p:cNvPr>
            <p:cNvSpPr txBox="1"/>
            <p:nvPr/>
          </p:nvSpPr>
          <p:spPr>
            <a:xfrm>
              <a:off x="435676" y="2463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8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CD0A77E8-CE35-6444-9808-370D0A7E3C7B}"/>
                </a:ext>
              </a:extLst>
            </p:cNvPr>
            <p:cNvSpPr txBox="1"/>
            <p:nvPr/>
          </p:nvSpPr>
          <p:spPr>
            <a:xfrm>
              <a:off x="2337260" y="24501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F45AB2BD-2BA7-B842-99E5-C9E0DBC3F484}"/>
                </a:ext>
              </a:extLst>
            </p:cNvPr>
            <p:cNvSpPr txBox="1"/>
            <p:nvPr/>
          </p:nvSpPr>
          <p:spPr>
            <a:xfrm>
              <a:off x="3862463" y="2437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78619C50-9684-DB41-8D3A-91F666D0BDBE}"/>
                </a:ext>
              </a:extLst>
            </p:cNvPr>
            <p:cNvSpPr txBox="1"/>
            <p:nvPr/>
          </p:nvSpPr>
          <p:spPr>
            <a:xfrm>
              <a:off x="435676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825EE856-9557-DC40-B1BD-2FBE198DC887}"/>
                </a:ext>
              </a:extLst>
            </p:cNvPr>
            <p:cNvSpPr txBox="1"/>
            <p:nvPr/>
          </p:nvSpPr>
          <p:spPr>
            <a:xfrm>
              <a:off x="2337260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46556F1B-54E0-874F-A9FD-2B0B321E73A5}"/>
                </a:ext>
              </a:extLst>
            </p:cNvPr>
            <p:cNvSpPr txBox="1"/>
            <p:nvPr/>
          </p:nvSpPr>
          <p:spPr>
            <a:xfrm>
              <a:off x="3862463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3DEFCD9-879E-894C-B8D9-D4DD4E19C50F}"/>
                </a:ext>
              </a:extLst>
            </p:cNvPr>
            <p:cNvSpPr txBox="1"/>
            <p:nvPr/>
          </p:nvSpPr>
          <p:spPr>
            <a:xfrm>
              <a:off x="435676" y="56988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7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44F3C92-5CEC-E04F-9446-946426AED20A}"/>
                </a:ext>
              </a:extLst>
            </p:cNvPr>
            <p:cNvSpPr txBox="1"/>
            <p:nvPr/>
          </p:nvSpPr>
          <p:spPr>
            <a:xfrm>
              <a:off x="2337260" y="568562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1DBDE367-FA8C-C846-A8DE-1EDFE61D88D6}"/>
              </a:ext>
            </a:extLst>
          </p:cNvPr>
          <p:cNvGrpSpPr/>
          <p:nvPr/>
        </p:nvGrpSpPr>
        <p:grpSpPr>
          <a:xfrm>
            <a:off x="5079451" y="3234342"/>
            <a:ext cx="3358249" cy="3168978"/>
            <a:chOff x="476994" y="1089765"/>
            <a:chExt cx="3358249" cy="3168978"/>
          </a:xfrm>
        </p:grpSpPr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CBA9516F-6C4C-1C46-843F-799424060447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7B7706F0-2AD4-DE46-A0D6-53625EF22C7F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BB0476D6-A2D2-3840-A68E-B26BC8807BE2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1FF051CD-0D50-A14D-B3D2-ABCE35122358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671EB1DF-AFEF-924B-894F-749A3D4E5192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EA9B4BD5-E7DE-824F-B3EC-7266833B9217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C218040D-95A7-DB48-B6C1-75729F9D39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FBCD17F7-B420-8148-B524-11372E5FD98A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3C8580A3-D0D9-0442-9E5C-52A35AD7DACF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17" name="Oval 316">
                <a:extLst>
                  <a:ext uri="{FF2B5EF4-FFF2-40B4-BE49-F238E27FC236}">
                    <a16:creationId xmlns:a16="http://schemas.microsoft.com/office/drawing/2014/main" id="{8A524BB2-C9F9-3149-ADA6-6EFDB73EA97D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8" name="Oval 317">
                <a:extLst>
                  <a:ext uri="{FF2B5EF4-FFF2-40B4-BE49-F238E27FC236}">
                    <a16:creationId xmlns:a16="http://schemas.microsoft.com/office/drawing/2014/main" id="{8D21DDAE-30CD-FA4A-8C15-B9DE47BA926F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9" name="Oval 318">
                <a:extLst>
                  <a:ext uri="{FF2B5EF4-FFF2-40B4-BE49-F238E27FC236}">
                    <a16:creationId xmlns:a16="http://schemas.microsoft.com/office/drawing/2014/main" id="{0F3D42C2-5D07-5840-ADCD-11E7E81980A2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0" name="Oval 319">
                <a:extLst>
                  <a:ext uri="{FF2B5EF4-FFF2-40B4-BE49-F238E27FC236}">
                    <a16:creationId xmlns:a16="http://schemas.microsoft.com/office/drawing/2014/main" id="{97BE762F-9471-2243-8777-F48A60EDE751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9011D8F3-D93D-EE4E-B28E-B81AC4054609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40123D39-3ABB-1C45-AEB5-21C71CB36BA4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07F4D004-A870-974F-8F20-9DD60DA45738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324" name="Triangle 323">
                <a:extLst>
                  <a:ext uri="{FF2B5EF4-FFF2-40B4-BE49-F238E27FC236}">
                    <a16:creationId xmlns:a16="http://schemas.microsoft.com/office/drawing/2014/main" id="{DC59DAF7-FEB6-B549-9CB5-180D2428BC09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5" name="Triangle 324">
                <a:extLst>
                  <a:ext uri="{FF2B5EF4-FFF2-40B4-BE49-F238E27FC236}">
                    <a16:creationId xmlns:a16="http://schemas.microsoft.com/office/drawing/2014/main" id="{8EEEFA8D-05C2-B346-AC48-90E13FC25672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6" name="Triangle 325">
                <a:extLst>
                  <a:ext uri="{FF2B5EF4-FFF2-40B4-BE49-F238E27FC236}">
                    <a16:creationId xmlns:a16="http://schemas.microsoft.com/office/drawing/2014/main" id="{1BFF1A11-8D14-024F-8E60-853DBA1C97DE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7" name="Triangle 326">
                <a:extLst>
                  <a:ext uri="{FF2B5EF4-FFF2-40B4-BE49-F238E27FC236}">
                    <a16:creationId xmlns:a16="http://schemas.microsoft.com/office/drawing/2014/main" id="{5F4A8D62-249A-1341-A67B-F11308DF2F03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6FD83B99-A9E1-A74E-BCCD-1707780D248C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52E01B58-70CD-EE43-923C-0639AE708AD1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EED2EE09-BA5C-5144-8D19-3BFA5DE9E54A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6C34EE70-1707-AA46-8C40-D3A0A84548C1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7385ADDD-B4B4-9C4E-AF9C-D1CD935C727E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7C9D22F2-5313-AD4E-9460-FDE0CF2E241E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380C4AEF-0978-734C-9421-C019CB9197EB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078D5995-9541-854E-BB93-0098EE6676E5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A8BEFB27-15D8-E048-9AC2-A5C4CF18EF8C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576AEE3F-CE72-8D47-B569-B9978BA3CAE2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5666E88-CEFB-7641-923A-57CB6AF6524E}"/>
              </a:ext>
            </a:extLst>
          </p:cNvPr>
          <p:cNvSpPr txBox="1"/>
          <p:nvPr/>
        </p:nvSpPr>
        <p:spPr>
          <a:xfrm>
            <a:off x="535209" y="6495264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patch of elements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5D0927-4BF3-7741-96AC-5AA9585A9239}"/>
              </a:ext>
            </a:extLst>
          </p:cNvPr>
          <p:cNvSpPr txBox="1"/>
          <p:nvPr/>
        </p:nvSpPr>
        <p:spPr>
          <a:xfrm>
            <a:off x="4313316" y="6495264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No expectation of nodal ordering..</a:t>
            </a:r>
          </a:p>
        </p:txBody>
      </p:sp>
    </p:spTree>
    <p:extLst>
      <p:ext uri="{BB962C8B-B14F-4D97-AF65-F5344CB8AC3E}">
        <p14:creationId xmlns:p14="http://schemas.microsoft.com/office/powerpoint/2010/main" val="132228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Node and Edge-loops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EBVC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nodes for Time/Source/etc.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edges for Advection/Diffusion/etc. (integrated by parts terms)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751F5FA-E232-404B-9151-C65D4E226C73}"/>
              </a:ext>
            </a:extLst>
          </p:cNvPr>
          <p:cNvGrpSpPr/>
          <p:nvPr/>
        </p:nvGrpSpPr>
        <p:grpSpPr>
          <a:xfrm>
            <a:off x="309898" y="2650158"/>
            <a:ext cx="3358249" cy="3168978"/>
            <a:chOff x="476994" y="1089765"/>
            <a:chExt cx="3358249" cy="3168978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105CF683-62F9-6B45-92C5-334856D9AD20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93BF3175-1D34-C04A-814C-B9D2F200F2BD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ECE6E753-868F-2C4A-B2A6-A32B166D7DB3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15AE8145-8846-D64A-8743-C89BC87C0471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97A9AC2B-A8AC-5448-82BC-2212BB2B6ED5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FAA34398-177A-854F-950C-DE19EA8BD901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239C62A8-663C-2848-8288-B3D34FB954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360C133A-C793-424A-94C2-BC05B3E012F5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2A2102CF-2850-B04D-9AFF-AEDBECE44CC0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13FC01CB-B7CF-B043-9D67-C2CEFD5E7A88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50C404B6-6B30-C449-B238-B7768D252CF5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0684B28B-655D-EF4D-8051-6A422CE74475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38276D85-A9FC-DD4F-99D6-B497C23EFDAB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DE655F2D-57AE-D748-A755-8DF13551508F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3C313A04-461D-9747-BFE3-A8717A23CC80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261F5235-F466-5F49-BD19-8887BA21D1CB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165" name="Triangle 164">
                <a:extLst>
                  <a:ext uri="{FF2B5EF4-FFF2-40B4-BE49-F238E27FC236}">
                    <a16:creationId xmlns:a16="http://schemas.microsoft.com/office/drawing/2014/main" id="{512F1058-9B41-9745-A7F4-1CA1E9D33ED4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Triangle 165">
                <a:extLst>
                  <a:ext uri="{FF2B5EF4-FFF2-40B4-BE49-F238E27FC236}">
                    <a16:creationId xmlns:a16="http://schemas.microsoft.com/office/drawing/2014/main" id="{3B60ACFB-E1F5-8A4B-9E67-AFD60A7AC3C0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Triangle 166">
                <a:extLst>
                  <a:ext uri="{FF2B5EF4-FFF2-40B4-BE49-F238E27FC236}">
                    <a16:creationId xmlns:a16="http://schemas.microsoft.com/office/drawing/2014/main" id="{7091E1BA-3C15-CD46-8CAC-9B9FFD90E1BE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Triangle 167">
                <a:extLst>
                  <a:ext uri="{FF2B5EF4-FFF2-40B4-BE49-F238E27FC236}">
                    <a16:creationId xmlns:a16="http://schemas.microsoft.com/office/drawing/2014/main" id="{C8A5FBC3-DC3B-EE41-B8CB-7A94C036A640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251EB6B8-B947-8E4E-83EF-9557DD794ABE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3AE9D1D1-ED8B-5C4B-A953-D7E59CA792C2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83D3260-9F85-664E-9DB0-403F21ED3CF5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CC07215-0992-A14D-ACBE-7E271033C0D4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89828900-CFDD-224D-90CD-3D636E74551C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2205D9E-10CC-A44D-8AC7-BBCA3C5EC5D6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CCE1987-1858-104C-A590-8F9013754201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D3784304-7668-BD4F-812A-811C0C359256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334CB2E-5E09-AC40-A68F-5AA715116CC4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5761C622-2B93-0840-9917-900433BCC5C0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BCF7B7A0-872F-9F4E-BDFA-2D8348895753}"/>
              </a:ext>
            </a:extLst>
          </p:cNvPr>
          <p:cNvGrpSpPr/>
          <p:nvPr/>
        </p:nvGrpSpPr>
        <p:grpSpPr>
          <a:xfrm>
            <a:off x="6459032" y="4376237"/>
            <a:ext cx="2297823" cy="1143095"/>
            <a:chOff x="7874215" y="2879810"/>
            <a:chExt cx="2297823" cy="1143095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8077DDF9-390E-9747-8E39-B65463224063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15632B8C-37A2-024B-87AE-BE751E13B57E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2545BE67-07C6-304B-896A-737886DEF6B4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59C61E8B-4B00-F74F-AE36-8B8FE1C106D8}"/>
                    </a:ext>
                  </a:extLst>
                </p:cNvPr>
                <p:cNvCxnSpPr>
                  <a:cxnSpLocks/>
                  <a:endCxn id="226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5127E488-83C9-804C-8B9F-741B222C8413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E5BD28B0-6EC3-814E-8FF3-3CD141A0EA2A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157C1B6B-A040-9349-B294-5F19B38A009B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228" name="Triangle 227">
                  <a:extLst>
                    <a:ext uri="{FF2B5EF4-FFF2-40B4-BE49-F238E27FC236}">
                      <a16:creationId xmlns:a16="http://schemas.microsoft.com/office/drawing/2014/main" id="{A166437C-5190-C449-B590-0EF6F9DFB885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83F22C6B-F0C1-D94B-9847-CA1D03F91CAA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41373277-F8E9-164C-B297-CF90F401A19B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67F53896-F6CD-9B47-AF4C-B60459367C33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8BC72345-D708-5341-9656-ED18378B8927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E01E610-F6D5-AF45-B320-45B3359BF859}"/>
              </a:ext>
            </a:extLst>
          </p:cNvPr>
          <p:cNvGrpSpPr/>
          <p:nvPr/>
        </p:nvGrpSpPr>
        <p:grpSpPr>
          <a:xfrm>
            <a:off x="4002734" y="2641118"/>
            <a:ext cx="1426464" cy="1386484"/>
            <a:chOff x="5930432" y="4272731"/>
            <a:chExt cx="1426464" cy="1386484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DDC4DFA-78E3-B04A-86FA-AD7BC7B31D1E}"/>
                </a:ext>
              </a:extLst>
            </p:cNvPr>
            <p:cNvGrpSpPr/>
            <p:nvPr/>
          </p:nvGrpSpPr>
          <p:grpSpPr>
            <a:xfrm>
              <a:off x="5930432" y="4272731"/>
              <a:ext cx="1426464" cy="1386484"/>
              <a:chOff x="4824155" y="834745"/>
              <a:chExt cx="1426464" cy="1386484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8BDC6137-A399-0B4D-A195-4DFFBC9B06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5270" y="834745"/>
                <a:ext cx="0" cy="13864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B243B1-2DA5-0442-B12E-011A2A61B2BE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29AD01E-4FCB-9241-86BA-ED6E5BDC56B9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786094FF-C745-6644-A1D3-62149DF88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4155" y="838051"/>
                <a:ext cx="142646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270A0D8-D72C-0745-9F26-96666747813F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E22B0B6A-AF15-E84C-85AC-4FC5312E0B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2483" y="1519470"/>
                <a:ext cx="157867" cy="451231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21060AAE-51FB-C64D-887D-6137D8A513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6627" y="1962612"/>
                <a:ext cx="515856" cy="254297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9266ACF4-C1E0-F445-A99C-A32EA3B6829A}"/>
                </a:ext>
              </a:extLst>
            </p:cNvPr>
            <p:cNvSpPr txBox="1"/>
            <p:nvPr/>
          </p:nvSpPr>
          <p:spPr>
            <a:xfrm>
              <a:off x="6742730" y="458326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DE1DE3B7-92F7-0043-A43F-CA5DA34E3810}"/>
              </a:ext>
            </a:extLst>
          </p:cNvPr>
          <p:cNvGrpSpPr/>
          <p:nvPr/>
        </p:nvGrpSpPr>
        <p:grpSpPr>
          <a:xfrm>
            <a:off x="3729508" y="4387073"/>
            <a:ext cx="2134985" cy="1380431"/>
            <a:chOff x="4824667" y="2873876"/>
            <a:chExt cx="2134985" cy="1380431"/>
          </a:xfrm>
        </p:grpSpPr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802E01E0-E79E-8047-8890-C6E5F594C549}"/>
                </a:ext>
              </a:extLst>
            </p:cNvPr>
            <p:cNvGrpSpPr/>
            <p:nvPr/>
          </p:nvGrpSpPr>
          <p:grpSpPr>
            <a:xfrm>
              <a:off x="4824667" y="2873876"/>
              <a:ext cx="2134985" cy="1380431"/>
              <a:chOff x="4363705" y="1968542"/>
              <a:chExt cx="2134985" cy="1380431"/>
            </a:xfrm>
          </p:grpSpPr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E1B32154-D213-1A49-93AE-2CED19053CCA}"/>
                  </a:ext>
                </a:extLst>
              </p:cNvPr>
              <p:cNvGrpSpPr/>
              <p:nvPr/>
            </p:nvGrpSpPr>
            <p:grpSpPr>
              <a:xfrm>
                <a:off x="4407089" y="1968542"/>
                <a:ext cx="1652866" cy="1380431"/>
                <a:chOff x="4151842" y="1790494"/>
                <a:chExt cx="1652866" cy="1380431"/>
              </a:xfrm>
            </p:grpSpPr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92048D82-D4C5-2649-B1C1-736706E1B63C}"/>
                    </a:ext>
                  </a:extLst>
                </p:cNvPr>
                <p:cNvCxnSpPr/>
                <p:nvPr/>
              </p:nvCxnSpPr>
              <p:spPr>
                <a:xfrm flipH="1">
                  <a:off x="4982319" y="1790494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915B8E49-44A8-C444-93E2-35E812533642}"/>
                    </a:ext>
                  </a:extLst>
                </p:cNvPr>
                <p:cNvCxnSpPr/>
                <p:nvPr/>
              </p:nvCxnSpPr>
              <p:spPr>
                <a:xfrm flipH="1">
                  <a:off x="4985216" y="2486866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354C9BE5-B129-EC47-AD92-84B45FDF48C8}"/>
                    </a:ext>
                  </a:extLst>
                </p:cNvPr>
                <p:cNvCxnSpPr>
                  <a:cxnSpLocks/>
                  <a:stCxn id="271" idx="2"/>
                </p:cNvCxnSpPr>
                <p:nvPr/>
              </p:nvCxnSpPr>
              <p:spPr>
                <a:xfrm flipH="1" flipV="1">
                  <a:off x="4332822" y="2519377"/>
                  <a:ext cx="132588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7499B524-B226-604B-BD33-8CA0988665CA}"/>
                    </a:ext>
                  </a:extLst>
                </p:cNvPr>
                <p:cNvSpPr/>
                <p:nvPr/>
              </p:nvSpPr>
              <p:spPr>
                <a:xfrm>
                  <a:off x="4151842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Oval 270">
                  <a:extLst>
                    <a:ext uri="{FF2B5EF4-FFF2-40B4-BE49-F238E27FC236}">
                      <a16:creationId xmlns:a16="http://schemas.microsoft.com/office/drawing/2014/main" id="{704A19EE-0137-8248-A546-5533378940F5}"/>
                    </a:ext>
                  </a:extLst>
                </p:cNvPr>
                <p:cNvSpPr/>
                <p:nvPr/>
              </p:nvSpPr>
              <p:spPr>
                <a:xfrm>
                  <a:off x="5621828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2" name="Triangle 271">
                  <a:extLst>
                    <a:ext uri="{FF2B5EF4-FFF2-40B4-BE49-F238E27FC236}">
                      <a16:creationId xmlns:a16="http://schemas.microsoft.com/office/drawing/2014/main" id="{9DD4B234-DC60-6B4F-A486-130E1325CBEC}"/>
                    </a:ext>
                  </a:extLst>
                </p:cNvPr>
                <p:cNvSpPr/>
                <p:nvPr/>
              </p:nvSpPr>
              <p:spPr>
                <a:xfrm>
                  <a:off x="4941339" y="2459653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B34620A9-877D-334B-9FA6-3A3B31E805B7}"/>
                  </a:ext>
                </a:extLst>
              </p:cNvPr>
              <p:cNvSpPr txBox="1"/>
              <p:nvPr/>
            </p:nvSpPr>
            <p:spPr>
              <a:xfrm>
                <a:off x="4363705" y="230563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n1 (L)</a:t>
                </a: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EE738808-37EA-6C4D-B03D-CE0D677FA529}"/>
                  </a:ext>
                </a:extLst>
              </p:cNvPr>
              <p:cNvSpPr txBox="1"/>
              <p:nvPr/>
            </p:nvSpPr>
            <p:spPr>
              <a:xfrm>
                <a:off x="5756179" y="2305631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(R)</a:t>
                </a:r>
              </a:p>
            </p:txBody>
          </p: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92925FA6-8DC0-5441-93B8-AE4F4BB6E404}"/>
                  </a:ext>
                </a:extLst>
              </p:cNvPr>
              <p:cNvSpPr txBox="1"/>
              <p:nvPr/>
            </p:nvSpPr>
            <p:spPr>
              <a:xfrm>
                <a:off x="4738991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e1</a:t>
                </a:r>
              </a:p>
            </p:txBody>
          </p:sp>
        </p:grp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EFF1BFAE-CEE9-A443-852F-791616752C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570" y="3480493"/>
              <a:ext cx="479559" cy="10248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274" name="Picture 273">
            <a:extLst>
              <a:ext uri="{FF2B5EF4-FFF2-40B4-BE49-F238E27FC236}">
                <a16:creationId xmlns:a16="http://schemas.microsoft.com/office/drawing/2014/main" id="{D235EB80-3236-9C4F-A64B-249D4D680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094" y="2682303"/>
            <a:ext cx="3302000" cy="119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977620-9EB3-6A4A-B4FA-E8348234F9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35" b="19384"/>
          <a:stretch/>
        </p:blipFill>
        <p:spPr>
          <a:xfrm>
            <a:off x="2930793" y="5890609"/>
            <a:ext cx="5867400" cy="86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6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99DD4514-586E-684F-A546-947AE12E3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777" y="3306915"/>
            <a:ext cx="7429500" cy="10922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Let us define a general implicit time integrator that is A-stable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For y’ = k y ; y(0) = 1; y(t) = </a:t>
            </a:r>
            <a:r>
              <a:rPr lang="en-US" dirty="0" err="1"/>
              <a:t>e</a:t>
            </a:r>
            <a:r>
              <a:rPr lang="en-US" baseline="30000" dirty="0" err="1"/>
              <a:t>kt</a:t>
            </a:r>
            <a:r>
              <a:rPr lang="en-US" dirty="0"/>
              <a:t> solution approaches zero as time increases for k &lt; 0</a:t>
            </a:r>
            <a:endParaRPr lang="en-US" baseline="30000" dirty="0"/>
          </a:p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 nodal iteration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E01E610-F6D5-AF45-B320-45B3359BF859}"/>
              </a:ext>
            </a:extLst>
          </p:cNvPr>
          <p:cNvGrpSpPr/>
          <p:nvPr/>
        </p:nvGrpSpPr>
        <p:grpSpPr>
          <a:xfrm>
            <a:off x="268933" y="3159773"/>
            <a:ext cx="1426464" cy="1386484"/>
            <a:chOff x="5930432" y="4272731"/>
            <a:chExt cx="1426464" cy="1386484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DDC4DFA-78E3-B04A-86FA-AD7BC7B31D1E}"/>
                </a:ext>
              </a:extLst>
            </p:cNvPr>
            <p:cNvGrpSpPr/>
            <p:nvPr/>
          </p:nvGrpSpPr>
          <p:grpSpPr>
            <a:xfrm>
              <a:off x="5930432" y="4272731"/>
              <a:ext cx="1426464" cy="1386484"/>
              <a:chOff x="4824155" y="834745"/>
              <a:chExt cx="1426464" cy="1386484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8BDC6137-A399-0B4D-A195-4DFFBC9B06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5270" y="834745"/>
                <a:ext cx="0" cy="13864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B243B1-2DA5-0442-B12E-011A2A61B2BE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29AD01E-4FCB-9241-86BA-ED6E5BDC56B9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786094FF-C745-6644-A1D3-62149DF88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4155" y="838051"/>
                <a:ext cx="142646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270A0D8-D72C-0745-9F26-96666747813F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E22B0B6A-AF15-E84C-85AC-4FC5312E0B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2483" y="1519470"/>
                <a:ext cx="157867" cy="451231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21060AAE-51FB-C64D-887D-6137D8A513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6627" y="1962612"/>
                <a:ext cx="515856" cy="254297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9266ACF4-C1E0-F445-A99C-A32EA3B6829A}"/>
                </a:ext>
              </a:extLst>
            </p:cNvPr>
            <p:cNvSpPr txBox="1"/>
            <p:nvPr/>
          </p:nvSpPr>
          <p:spPr>
            <a:xfrm>
              <a:off x="6742730" y="458326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338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Implicit Time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375613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 https://github.com/NaluCFD/Nalu/blob/master/src/ScalarMassBDF2NodeSuppAlg.C</a:t>
            </a: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3E086C-87A9-EC48-8D53-44FE1558C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447" y="2062272"/>
            <a:ext cx="7304690" cy="4572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ABB4B7-7E58-F842-A3C7-A9CF5AC05909}"/>
              </a:ext>
            </a:extLst>
          </p:cNvPr>
          <p:cNvSpPr txBox="1"/>
          <p:nvPr/>
        </p:nvSpPr>
        <p:spPr>
          <a:xfrm>
            <a:off x="5192486" y="6449606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the implicit term</a:t>
            </a:r>
          </a:p>
        </p:txBody>
      </p:sp>
    </p:spTree>
    <p:extLst>
      <p:ext uri="{BB962C8B-B14F-4D97-AF65-F5344CB8AC3E}">
        <p14:creationId xmlns:p14="http://schemas.microsoft.com/office/powerpoint/2010/main" val="34731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Source Term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Source terms for the edge-based scheme are also assembled over a nodal loop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Note that in this scheme, we are using single point quadrature, i.e., the function is evaluated at a single point</a:t>
            </a:r>
          </a:p>
          <a:p>
            <a:pPr>
              <a:buFont typeface="Arial" charset="0"/>
              <a:buChar char="•"/>
            </a:pPr>
            <a:r>
              <a:rPr lang="en-US" dirty="0"/>
              <a:t> p = 2N -1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Where N is the number of integration points and p is the polynomial order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For a linear basis, using one-point quadrature is design-order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E01E610-F6D5-AF45-B320-45B3359BF859}"/>
              </a:ext>
            </a:extLst>
          </p:cNvPr>
          <p:cNvGrpSpPr/>
          <p:nvPr/>
        </p:nvGrpSpPr>
        <p:grpSpPr>
          <a:xfrm>
            <a:off x="1455477" y="2120356"/>
            <a:ext cx="1426464" cy="1386484"/>
            <a:chOff x="5930432" y="4272731"/>
            <a:chExt cx="1426464" cy="1386484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DDC4DFA-78E3-B04A-86FA-AD7BC7B31D1E}"/>
                </a:ext>
              </a:extLst>
            </p:cNvPr>
            <p:cNvGrpSpPr/>
            <p:nvPr/>
          </p:nvGrpSpPr>
          <p:grpSpPr>
            <a:xfrm>
              <a:off x="5930432" y="4272731"/>
              <a:ext cx="1426464" cy="1386484"/>
              <a:chOff x="4824155" y="834745"/>
              <a:chExt cx="1426464" cy="1386484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8BDC6137-A399-0B4D-A195-4DFFBC9B06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5270" y="834745"/>
                <a:ext cx="0" cy="13864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B243B1-2DA5-0442-B12E-011A2A61B2BE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29AD01E-4FCB-9241-86BA-ED6E5BDC56B9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786094FF-C745-6644-A1D3-62149DF88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4155" y="838051"/>
                <a:ext cx="142646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270A0D8-D72C-0745-9F26-96666747813F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E22B0B6A-AF15-E84C-85AC-4FC5312E0B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2483" y="1519470"/>
                <a:ext cx="157867" cy="451231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21060AAE-51FB-C64D-887D-6137D8A513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6627" y="1962612"/>
                <a:ext cx="515856" cy="254297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9266ACF4-C1E0-F445-A99C-A32EA3B6829A}"/>
                </a:ext>
              </a:extLst>
            </p:cNvPr>
            <p:cNvSpPr txBox="1"/>
            <p:nvPr/>
          </p:nvSpPr>
          <p:spPr>
            <a:xfrm>
              <a:off x="6742730" y="458326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36F0BF3-D778-404B-84F4-E0990F1BF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589" y="2216698"/>
            <a:ext cx="33020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7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Source Term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016384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https://github.com/NaluCFD/Nalu/blob/master/src/user_functions/VariableDensityMixFracSrcNodeSuppAlg.C</a:t>
            </a: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CC313-7B8F-7842-AD85-2D8CB3EC5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60" y="2249424"/>
            <a:ext cx="7363127" cy="46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1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Advection Discretization (no stabilization)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advection,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edges are required for the full assembly at node 2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Recall, that the mass flow rate at an integration point is prescribed</a:t>
            </a:r>
          </a:p>
          <a:p>
            <a:pPr>
              <a:buFont typeface="Arial" charset="0"/>
              <a:buChar char="•"/>
            </a:pPr>
            <a:r>
              <a:rPr lang="en-US" dirty="0"/>
              <a:t> Moreover, since the integration point is at the edge mid-point, </a:t>
            </a:r>
            <a:r>
              <a:rPr lang="en-US" dirty="0" err="1">
                <a:latin typeface="Symbol" pitchFamily="2" charset="2"/>
              </a:rPr>
              <a:t>f</a:t>
            </a:r>
            <a:r>
              <a:rPr lang="en-US" baseline="-25000" dirty="0" err="1"/>
              <a:t>ip</a:t>
            </a:r>
            <a:r>
              <a:rPr lang="en-US" dirty="0"/>
              <a:t> = (</a:t>
            </a:r>
            <a:r>
              <a:rPr lang="en-US" dirty="0" err="1">
                <a:latin typeface="Symbol" pitchFamily="2" charset="2"/>
              </a:rPr>
              <a:t>f</a:t>
            </a:r>
            <a:r>
              <a:rPr lang="en-US" baseline="30000" dirty="0" err="1"/>
              <a:t>R</a:t>
            </a:r>
            <a:r>
              <a:rPr lang="en-US" dirty="0"/>
              <a:t> + </a:t>
            </a:r>
            <a:r>
              <a:rPr lang="en-US" dirty="0" err="1">
                <a:latin typeface="Symbol" pitchFamily="2" charset="2"/>
              </a:rPr>
              <a:t>f</a:t>
            </a:r>
            <a:r>
              <a:rPr lang="en-US" baseline="30000" dirty="0" err="1"/>
              <a:t>L</a:t>
            </a:r>
            <a:r>
              <a:rPr lang="en-US" dirty="0"/>
              <a:t>)/2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is a </a:t>
            </a:r>
            <a:r>
              <a:rPr lang="en-US" i="1" dirty="0"/>
              <a:t>central-</a:t>
            </a:r>
            <a:r>
              <a:rPr lang="en-US" dirty="0"/>
              <a:t> or </a:t>
            </a:r>
            <a:r>
              <a:rPr lang="en-US" i="1" dirty="0" err="1"/>
              <a:t>Galerkin</a:t>
            </a:r>
            <a:r>
              <a:rPr lang="en-US" i="1" dirty="0"/>
              <a:t>-based </a:t>
            </a:r>
            <a:r>
              <a:rPr lang="en-US" dirty="0"/>
              <a:t>advection operator</a:t>
            </a:r>
            <a:endParaRPr lang="en-US" i="1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0F3A76-AB60-0243-B1E0-CA8E63675775}"/>
              </a:ext>
            </a:extLst>
          </p:cNvPr>
          <p:cNvGrpSpPr/>
          <p:nvPr/>
        </p:nvGrpSpPr>
        <p:grpSpPr>
          <a:xfrm>
            <a:off x="309898" y="2399786"/>
            <a:ext cx="3358249" cy="3168978"/>
            <a:chOff x="476994" y="1089765"/>
            <a:chExt cx="3358249" cy="316897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FC4ECE4-EB4E-B847-9612-95BC81CEB79A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162B196-C2A2-7946-9377-4E51FFE835A6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9ABCB22-82FF-6041-9459-BB42790FACA6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D761EE6-58BB-4C47-8AEC-8AFBC87FD3BD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793AE25-113F-684F-B38C-3C8AD1542F0B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286BE4A-3403-8C4F-9D22-DF37E8FE908B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5A2AE2E-38E0-2746-AC12-26F57F94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49F370F-963D-B243-9432-40EC0D5B7020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C252DC4-3C46-2942-AAB6-C697FB1223E9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C99E621-8853-DB4A-BB46-4952686F9151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0671BA9-D58A-DC4A-A520-06744C377B84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0613E5D-A49B-6240-A1DD-C723B102F9EB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FEDE159-5D12-0348-B5D4-16B9B574E3AD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601C34C-D36A-D341-918D-94F76F70054A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CF9FA9F-B9D6-6748-A67F-C0FE61C16EEE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D223B62-FDE5-D741-901F-684D4B91C1B3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43" name="Triangle 42">
                <a:extLst>
                  <a:ext uri="{FF2B5EF4-FFF2-40B4-BE49-F238E27FC236}">
                    <a16:creationId xmlns:a16="http://schemas.microsoft.com/office/drawing/2014/main" id="{FC90ADD7-F23B-5642-B3EA-A5220FD49300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riangle 43">
                <a:extLst>
                  <a:ext uri="{FF2B5EF4-FFF2-40B4-BE49-F238E27FC236}">
                    <a16:creationId xmlns:a16="http://schemas.microsoft.com/office/drawing/2014/main" id="{B580B934-0D1F-7E42-818D-A1C308A30086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717F1229-E99F-FF41-83AE-811E25A077DB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riangle 45">
                <a:extLst>
                  <a:ext uri="{FF2B5EF4-FFF2-40B4-BE49-F238E27FC236}">
                    <a16:creationId xmlns:a16="http://schemas.microsoft.com/office/drawing/2014/main" id="{8698BB35-176A-2F4F-AC65-17E57C860AD7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ADDBD8F-ECA3-E34D-812E-6B261EA47CF4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62912E-B475-9B4D-B485-D5B645C5C8B4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4E1646-0B14-A24B-9D12-26E3749CFEB3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EFE21A-125C-EF4D-B34D-EB001EE1F258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9C8243-1B30-F84B-BABF-4E40EA912B24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05EC6E-6422-9242-B5EF-622D93A0845F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3AF5ED-3611-4146-9325-B6A1B4C269EC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831E33-7BFB-1048-AAE6-5387B55920E7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DEF763-646F-2D45-B141-284467CB1A64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89150F-C5CD-814F-A319-204A3B7D0B27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56C541-82DB-9B4F-8B10-7233FA1188FE}"/>
              </a:ext>
            </a:extLst>
          </p:cNvPr>
          <p:cNvGrpSpPr/>
          <p:nvPr/>
        </p:nvGrpSpPr>
        <p:grpSpPr>
          <a:xfrm>
            <a:off x="6459032" y="2307950"/>
            <a:ext cx="2297823" cy="1143095"/>
            <a:chOff x="7874215" y="2879810"/>
            <a:chExt cx="2297823" cy="11430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A3B7D6C-5754-1448-B070-34668AD110AC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BBF6254-ACD6-9A44-B81C-742D55354BFF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4A76ED3-7D24-9142-8D4F-2CB431876E15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742D713-7E8B-5249-8D63-5B9ECBF9C6C8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65A738C6-A897-AE4A-8F56-9C6D07CCFC4E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2B9937-4DF4-3240-A513-0E3043339B96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E34A7D3-84E2-FB4E-AFAD-D75A10258044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60" name="Triangle 59">
                  <a:extLst>
                    <a:ext uri="{FF2B5EF4-FFF2-40B4-BE49-F238E27FC236}">
                      <a16:creationId xmlns:a16="http://schemas.microsoft.com/office/drawing/2014/main" id="{89AE9725-9E3F-6441-A956-DFF789A6E78A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741323-3A9D-3040-A5DB-C6EFD4A9E1E2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502E33-5303-724B-9DF2-9A357A2EB990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28F061-D537-4241-967D-80C844472571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6B37FB-7D31-EF42-B06E-48D25F5BE79F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6C771B9-81E4-1540-A2E9-BDFEC2D9BB11}"/>
              </a:ext>
            </a:extLst>
          </p:cNvPr>
          <p:cNvGrpSpPr/>
          <p:nvPr/>
        </p:nvGrpSpPr>
        <p:grpSpPr>
          <a:xfrm>
            <a:off x="3729508" y="2318786"/>
            <a:ext cx="2134985" cy="1380431"/>
            <a:chOff x="4824667" y="2873876"/>
            <a:chExt cx="2134985" cy="138043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AB1A902-43C1-E440-A9EC-4F593612C069}"/>
                </a:ext>
              </a:extLst>
            </p:cNvPr>
            <p:cNvGrpSpPr/>
            <p:nvPr/>
          </p:nvGrpSpPr>
          <p:grpSpPr>
            <a:xfrm>
              <a:off x="4824667" y="2873876"/>
              <a:ext cx="2134985" cy="1380431"/>
              <a:chOff x="4363705" y="1968542"/>
              <a:chExt cx="2134985" cy="1380431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7289F38-55B7-DB49-B01C-BBD16EED9197}"/>
                  </a:ext>
                </a:extLst>
              </p:cNvPr>
              <p:cNvGrpSpPr/>
              <p:nvPr/>
            </p:nvGrpSpPr>
            <p:grpSpPr>
              <a:xfrm>
                <a:off x="4407089" y="1968542"/>
                <a:ext cx="1652866" cy="1380431"/>
                <a:chOff x="4151842" y="1790494"/>
                <a:chExt cx="1652866" cy="1380431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CFD61A75-605D-9947-8D7F-D13690450131}"/>
                    </a:ext>
                  </a:extLst>
                </p:cNvPr>
                <p:cNvCxnSpPr/>
                <p:nvPr/>
              </p:nvCxnSpPr>
              <p:spPr>
                <a:xfrm flipH="1">
                  <a:off x="4982319" y="1790494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EE269A3-772E-A142-BE4D-BBE648142B63}"/>
                    </a:ext>
                  </a:extLst>
                </p:cNvPr>
                <p:cNvCxnSpPr/>
                <p:nvPr/>
              </p:nvCxnSpPr>
              <p:spPr>
                <a:xfrm flipH="1">
                  <a:off x="4985216" y="2486866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4F4416F5-6C72-5D42-8B02-4A4C647CEB67}"/>
                    </a:ext>
                  </a:extLst>
                </p:cNvPr>
                <p:cNvCxnSpPr>
                  <a:cxnSpLocks/>
                  <a:stCxn id="72" idx="2"/>
                </p:cNvCxnSpPr>
                <p:nvPr/>
              </p:nvCxnSpPr>
              <p:spPr>
                <a:xfrm flipH="1" flipV="1">
                  <a:off x="4332822" y="2519377"/>
                  <a:ext cx="132588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2C0AE772-C123-824D-BA9C-5E5052DE1CD9}"/>
                    </a:ext>
                  </a:extLst>
                </p:cNvPr>
                <p:cNvSpPr/>
                <p:nvPr/>
              </p:nvSpPr>
              <p:spPr>
                <a:xfrm>
                  <a:off x="4151842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59CEA1AC-8C90-334F-B34C-E537FF47D633}"/>
                    </a:ext>
                  </a:extLst>
                </p:cNvPr>
                <p:cNvSpPr/>
                <p:nvPr/>
              </p:nvSpPr>
              <p:spPr>
                <a:xfrm>
                  <a:off x="5621828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Triangle 72">
                  <a:extLst>
                    <a:ext uri="{FF2B5EF4-FFF2-40B4-BE49-F238E27FC236}">
                      <a16:creationId xmlns:a16="http://schemas.microsoft.com/office/drawing/2014/main" id="{FDBE8D2E-9448-694D-BDE5-B2EF55AA3E1A}"/>
                    </a:ext>
                  </a:extLst>
                </p:cNvPr>
                <p:cNvSpPr/>
                <p:nvPr/>
              </p:nvSpPr>
              <p:spPr>
                <a:xfrm>
                  <a:off x="4941339" y="2459653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9794688-55AC-D742-83D0-AF9B784FDD31}"/>
                  </a:ext>
                </a:extLst>
              </p:cNvPr>
              <p:cNvSpPr txBox="1"/>
              <p:nvPr/>
            </p:nvSpPr>
            <p:spPr>
              <a:xfrm>
                <a:off x="4363705" y="230563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n1 (L)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F20188D-9856-6543-A33C-B0684A3E0AAC}"/>
                  </a:ext>
                </a:extLst>
              </p:cNvPr>
              <p:cNvSpPr txBox="1"/>
              <p:nvPr/>
            </p:nvSpPr>
            <p:spPr>
              <a:xfrm>
                <a:off x="5756179" y="2305631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(R)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06E837A-778A-6B45-8D51-C35261E3856A}"/>
                  </a:ext>
                </a:extLst>
              </p:cNvPr>
              <p:cNvSpPr txBox="1"/>
              <p:nvPr/>
            </p:nvSpPr>
            <p:spPr>
              <a:xfrm>
                <a:off x="4738991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e1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DEA5800-1BC6-E944-83CA-ECAA3C0FE1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570" y="3480493"/>
              <a:ext cx="479559" cy="10248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31A74E24-7ED7-E348-AB57-96D7F2F0ED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35" b="19384"/>
          <a:stretch/>
        </p:blipFill>
        <p:spPr>
          <a:xfrm>
            <a:off x="3144557" y="4487070"/>
            <a:ext cx="5867400" cy="8608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F80CAD-1292-AD42-97AD-7C4BC3BCD192}"/>
              </a:ext>
            </a:extLst>
          </p:cNvPr>
          <p:cNvSpPr txBox="1"/>
          <p:nvPr/>
        </p:nvSpPr>
        <p:spPr>
          <a:xfrm>
            <a:off x="3538603" y="3992499"/>
            <a:ext cx="558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Advection term must be in divergence form….</a:t>
            </a:r>
          </a:p>
        </p:txBody>
      </p:sp>
    </p:spTree>
    <p:extLst>
      <p:ext uri="{BB962C8B-B14F-4D97-AF65-F5344CB8AC3E}">
        <p14:creationId xmlns:p14="http://schemas.microsoft.com/office/powerpoint/2010/main" val="249252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8B0A7A-42FA-5B41-982F-0076B397A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057652"/>
            <a:ext cx="6299200" cy="3543300"/>
          </a:xfrm>
          <a:prstGeom prst="rect">
            <a:avLst/>
          </a:prstGeom>
        </p:spPr>
      </p:pic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Elements of size 4 (Quad4) or 3 (Tri3) have been introduced</a:t>
            </a:r>
          </a:p>
          <a:p>
            <a:pPr>
              <a:buFont typeface="Arial" charset="0"/>
              <a:buChar char="•"/>
            </a:pPr>
            <a:r>
              <a:rPr lang="en-US" dirty="0"/>
              <a:t> Exterior domain is faceted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Non-conformal interface between the Tri3 and Quad4 block</a:t>
            </a:r>
          </a:p>
          <a:p>
            <a:pPr>
              <a:buFont typeface="Arial" charset="0"/>
              <a:buChar char="•"/>
            </a:pPr>
            <a:r>
              <a:rPr lang="en-US" dirty="0"/>
              <a:t> Two types of </a:t>
            </a:r>
            <a:r>
              <a:rPr lang="en-US" dirty="0" err="1"/>
              <a:t>connectivities</a:t>
            </a:r>
            <a:r>
              <a:rPr lang="en-US" dirty="0"/>
              <a:t> have been presented: </a:t>
            </a:r>
            <a:r>
              <a:rPr lang="en-US" dirty="0" err="1"/>
              <a:t>node:element</a:t>
            </a:r>
            <a:r>
              <a:rPr lang="en-US" dirty="0"/>
              <a:t> and </a:t>
            </a:r>
            <a:r>
              <a:rPr lang="en-US" dirty="0" err="1"/>
              <a:t>element:face:element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Symbol" pitchFamily="2" charset="2"/>
              </a:rPr>
              <a:t>W</a:t>
            </a:r>
            <a:r>
              <a:rPr lang="en-US" baseline="30000" dirty="0"/>
              <a:t>e</a:t>
            </a:r>
            <a:r>
              <a:rPr lang="en-US" dirty="0"/>
              <a:t> vs </a:t>
            </a:r>
            <a:r>
              <a:rPr lang="en-US" dirty="0" err="1">
                <a:latin typeface="Symbol" pitchFamily="2" charset="2"/>
              </a:rPr>
              <a:t>W</a:t>
            </a:r>
            <a:r>
              <a:rPr lang="en-US" baseline="30000" dirty="0" err="1"/>
              <a:t>cv</a:t>
            </a:r>
            <a:endParaRPr lang="en-US" baseline="30000" dirty="0"/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4538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Advection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https://github.com/NaluCFD/Nalu/blob/master/src/AssembleScalarEdgeSolverAlgorithm.C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routine includes advection and diffusion</a:t>
            </a:r>
          </a:p>
        </p:txBody>
      </p:sp>
    </p:spTree>
    <p:extLst>
      <p:ext uri="{BB962C8B-B14F-4D97-AF65-F5344CB8AC3E}">
        <p14:creationId xmlns:p14="http://schemas.microsoft.com/office/powerpoint/2010/main" val="361226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diffusion,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edges are required for the full assembly at node 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0F3A76-AB60-0243-B1E0-CA8E63675775}"/>
              </a:ext>
            </a:extLst>
          </p:cNvPr>
          <p:cNvGrpSpPr/>
          <p:nvPr/>
        </p:nvGrpSpPr>
        <p:grpSpPr>
          <a:xfrm>
            <a:off x="309898" y="2399786"/>
            <a:ext cx="3358249" cy="3168978"/>
            <a:chOff x="476994" y="1089765"/>
            <a:chExt cx="3358249" cy="316897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FC4ECE4-EB4E-B847-9612-95BC81CEB79A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162B196-C2A2-7946-9377-4E51FFE835A6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9ABCB22-82FF-6041-9459-BB42790FACA6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D761EE6-58BB-4C47-8AEC-8AFBC87FD3BD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793AE25-113F-684F-B38C-3C8AD1542F0B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286BE4A-3403-8C4F-9D22-DF37E8FE908B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5A2AE2E-38E0-2746-AC12-26F57F94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49F370F-963D-B243-9432-40EC0D5B7020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C252DC4-3C46-2942-AAB6-C697FB1223E9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C99E621-8853-DB4A-BB46-4952686F9151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0671BA9-D58A-DC4A-A520-06744C377B84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0613E5D-A49B-6240-A1DD-C723B102F9EB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FEDE159-5D12-0348-B5D4-16B9B574E3AD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601C34C-D36A-D341-918D-94F76F70054A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CF9FA9F-B9D6-6748-A67F-C0FE61C16EEE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D223B62-FDE5-D741-901F-684D4B91C1B3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43" name="Triangle 42">
                <a:extLst>
                  <a:ext uri="{FF2B5EF4-FFF2-40B4-BE49-F238E27FC236}">
                    <a16:creationId xmlns:a16="http://schemas.microsoft.com/office/drawing/2014/main" id="{FC90ADD7-F23B-5642-B3EA-A5220FD49300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riangle 43">
                <a:extLst>
                  <a:ext uri="{FF2B5EF4-FFF2-40B4-BE49-F238E27FC236}">
                    <a16:creationId xmlns:a16="http://schemas.microsoft.com/office/drawing/2014/main" id="{B580B934-0D1F-7E42-818D-A1C308A30086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717F1229-E99F-FF41-83AE-811E25A077DB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riangle 45">
                <a:extLst>
                  <a:ext uri="{FF2B5EF4-FFF2-40B4-BE49-F238E27FC236}">
                    <a16:creationId xmlns:a16="http://schemas.microsoft.com/office/drawing/2014/main" id="{8698BB35-176A-2F4F-AC65-17E57C860AD7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ADDBD8F-ECA3-E34D-812E-6B261EA47CF4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62912E-B475-9B4D-B485-D5B645C5C8B4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4E1646-0B14-A24B-9D12-26E3749CFEB3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EFE21A-125C-EF4D-B34D-EB001EE1F258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9C8243-1B30-F84B-BABF-4E40EA912B24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05EC6E-6422-9242-B5EF-622D93A0845F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3AF5ED-3611-4146-9325-B6A1B4C269EC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831E33-7BFB-1048-AAE6-5387B55920E7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DEF763-646F-2D45-B141-284467CB1A64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89150F-C5CD-814F-A319-204A3B7D0B27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56C541-82DB-9B4F-8B10-7233FA1188FE}"/>
              </a:ext>
            </a:extLst>
          </p:cNvPr>
          <p:cNvGrpSpPr/>
          <p:nvPr/>
        </p:nvGrpSpPr>
        <p:grpSpPr>
          <a:xfrm>
            <a:off x="6459032" y="2307950"/>
            <a:ext cx="2297823" cy="1143095"/>
            <a:chOff x="7874215" y="2879810"/>
            <a:chExt cx="2297823" cy="11430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A3B7D6C-5754-1448-B070-34668AD110AC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BBF6254-ACD6-9A44-B81C-742D55354BFF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4A76ED3-7D24-9142-8D4F-2CB431876E15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742D713-7E8B-5249-8D63-5B9ECBF9C6C8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65A738C6-A897-AE4A-8F56-9C6D07CCFC4E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2B9937-4DF4-3240-A513-0E3043339B96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E34A7D3-84E2-FB4E-AFAD-D75A10258044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60" name="Triangle 59">
                  <a:extLst>
                    <a:ext uri="{FF2B5EF4-FFF2-40B4-BE49-F238E27FC236}">
                      <a16:creationId xmlns:a16="http://schemas.microsoft.com/office/drawing/2014/main" id="{89AE9725-9E3F-6441-A956-DFF789A6E78A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741323-3A9D-3040-A5DB-C6EFD4A9E1E2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502E33-5303-724B-9DF2-9A357A2EB990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28F061-D537-4241-967D-80C844472571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6B37FB-7D31-EF42-B06E-48D25F5BE79F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6C771B9-81E4-1540-A2E9-BDFEC2D9BB11}"/>
              </a:ext>
            </a:extLst>
          </p:cNvPr>
          <p:cNvGrpSpPr/>
          <p:nvPr/>
        </p:nvGrpSpPr>
        <p:grpSpPr>
          <a:xfrm>
            <a:off x="3729508" y="2318786"/>
            <a:ext cx="2134985" cy="1380431"/>
            <a:chOff x="4824667" y="2873876"/>
            <a:chExt cx="2134985" cy="138043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AB1A902-43C1-E440-A9EC-4F593612C069}"/>
                </a:ext>
              </a:extLst>
            </p:cNvPr>
            <p:cNvGrpSpPr/>
            <p:nvPr/>
          </p:nvGrpSpPr>
          <p:grpSpPr>
            <a:xfrm>
              <a:off x="4824667" y="2873876"/>
              <a:ext cx="2134985" cy="1380431"/>
              <a:chOff x="4363705" y="1968542"/>
              <a:chExt cx="2134985" cy="1380431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7289F38-55B7-DB49-B01C-BBD16EED9197}"/>
                  </a:ext>
                </a:extLst>
              </p:cNvPr>
              <p:cNvGrpSpPr/>
              <p:nvPr/>
            </p:nvGrpSpPr>
            <p:grpSpPr>
              <a:xfrm>
                <a:off x="4407089" y="1968542"/>
                <a:ext cx="1652866" cy="1380431"/>
                <a:chOff x="4151842" y="1790494"/>
                <a:chExt cx="1652866" cy="1380431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CFD61A75-605D-9947-8D7F-D13690450131}"/>
                    </a:ext>
                  </a:extLst>
                </p:cNvPr>
                <p:cNvCxnSpPr/>
                <p:nvPr/>
              </p:nvCxnSpPr>
              <p:spPr>
                <a:xfrm flipH="1">
                  <a:off x="4982319" y="1790494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EE269A3-772E-A142-BE4D-BBE648142B63}"/>
                    </a:ext>
                  </a:extLst>
                </p:cNvPr>
                <p:cNvCxnSpPr/>
                <p:nvPr/>
              </p:nvCxnSpPr>
              <p:spPr>
                <a:xfrm flipH="1">
                  <a:off x="4985216" y="2486866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4F4416F5-6C72-5D42-8B02-4A4C647CEB67}"/>
                    </a:ext>
                  </a:extLst>
                </p:cNvPr>
                <p:cNvCxnSpPr>
                  <a:cxnSpLocks/>
                  <a:stCxn id="72" idx="2"/>
                </p:cNvCxnSpPr>
                <p:nvPr/>
              </p:nvCxnSpPr>
              <p:spPr>
                <a:xfrm flipH="1" flipV="1">
                  <a:off x="4332822" y="2519377"/>
                  <a:ext cx="132588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2C0AE772-C123-824D-BA9C-5E5052DE1CD9}"/>
                    </a:ext>
                  </a:extLst>
                </p:cNvPr>
                <p:cNvSpPr/>
                <p:nvPr/>
              </p:nvSpPr>
              <p:spPr>
                <a:xfrm>
                  <a:off x="4151842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59CEA1AC-8C90-334F-B34C-E537FF47D633}"/>
                    </a:ext>
                  </a:extLst>
                </p:cNvPr>
                <p:cNvSpPr/>
                <p:nvPr/>
              </p:nvSpPr>
              <p:spPr>
                <a:xfrm>
                  <a:off x="5621828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Triangle 72">
                  <a:extLst>
                    <a:ext uri="{FF2B5EF4-FFF2-40B4-BE49-F238E27FC236}">
                      <a16:creationId xmlns:a16="http://schemas.microsoft.com/office/drawing/2014/main" id="{FDBE8D2E-9448-694D-BDE5-B2EF55AA3E1A}"/>
                    </a:ext>
                  </a:extLst>
                </p:cNvPr>
                <p:cNvSpPr/>
                <p:nvPr/>
              </p:nvSpPr>
              <p:spPr>
                <a:xfrm>
                  <a:off x="4941339" y="2459653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9794688-55AC-D742-83D0-AF9B784FDD31}"/>
                  </a:ext>
                </a:extLst>
              </p:cNvPr>
              <p:cNvSpPr txBox="1"/>
              <p:nvPr/>
            </p:nvSpPr>
            <p:spPr>
              <a:xfrm>
                <a:off x="4363705" y="230563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n1 (L)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F20188D-9856-6543-A33C-B0684A3E0AAC}"/>
                  </a:ext>
                </a:extLst>
              </p:cNvPr>
              <p:cNvSpPr txBox="1"/>
              <p:nvPr/>
            </p:nvSpPr>
            <p:spPr>
              <a:xfrm>
                <a:off x="5756179" y="2305631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(R)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06E837A-778A-6B45-8D51-C35261E3856A}"/>
                  </a:ext>
                </a:extLst>
              </p:cNvPr>
              <p:cNvSpPr txBox="1"/>
              <p:nvPr/>
            </p:nvSpPr>
            <p:spPr>
              <a:xfrm>
                <a:off x="4738991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e1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DEA5800-1BC6-E944-83CA-ECAA3C0FE1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570" y="3480493"/>
              <a:ext cx="479559" cy="10248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39A1C83-1767-D943-AD4A-8851B25E6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101" y="4358954"/>
            <a:ext cx="48387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7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The edge-based diffusion operator is a bit more complex in that we are computing a gradient at the integration point while using two nodes, the left and right</a:t>
            </a:r>
          </a:p>
          <a:p>
            <a:pPr>
              <a:buFont typeface="Arial" charset="0"/>
              <a:buChar char="•"/>
            </a:pPr>
            <a:r>
              <a:rPr lang="en-US" dirty="0"/>
              <a:t> In many practical meshes, the distance vector between the edges (</a:t>
            </a:r>
            <a:r>
              <a:rPr lang="en-US" dirty="0" err="1"/>
              <a:t>dx</a:t>
            </a:r>
            <a:r>
              <a:rPr lang="en-US" baseline="-25000" dirty="0" err="1"/>
              <a:t>j</a:t>
            </a:r>
            <a:r>
              <a:rPr lang="en-US" dirty="0"/>
              <a:t>) and the edge area vector will not be perfectly orthogonal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non-orthogonality causes inaccuracy when using a simplified approach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The non-orthogonality approach of </a:t>
            </a:r>
            <a:r>
              <a:rPr lang="en-US" dirty="0" err="1"/>
              <a:t>Jasek</a:t>
            </a:r>
            <a:r>
              <a:rPr lang="en-US" dirty="0"/>
              <a:t> (Ph.D. Imperial College) is a standard cell-centered approach that has been adopted for edge-based schemes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CC and EBVC are each two-state schemes and share non-orthogonality issues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56C541-82DB-9B4F-8B10-7233FA1188FE}"/>
              </a:ext>
            </a:extLst>
          </p:cNvPr>
          <p:cNvGrpSpPr/>
          <p:nvPr/>
        </p:nvGrpSpPr>
        <p:grpSpPr>
          <a:xfrm>
            <a:off x="5244302" y="3254074"/>
            <a:ext cx="2297823" cy="1143095"/>
            <a:chOff x="7874215" y="2879810"/>
            <a:chExt cx="2297823" cy="11430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A3B7D6C-5754-1448-B070-34668AD110AC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BBF6254-ACD6-9A44-B81C-742D55354BFF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4A76ED3-7D24-9142-8D4F-2CB431876E15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742D713-7E8B-5249-8D63-5B9ECBF9C6C8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65A738C6-A897-AE4A-8F56-9C6D07CCFC4E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2B9937-4DF4-3240-A513-0E3043339B96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E34A7D3-84E2-FB4E-AFAD-D75A10258044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60" name="Triangle 59">
                  <a:extLst>
                    <a:ext uri="{FF2B5EF4-FFF2-40B4-BE49-F238E27FC236}">
                      <a16:creationId xmlns:a16="http://schemas.microsoft.com/office/drawing/2014/main" id="{89AE9725-9E3F-6441-A956-DFF789A6E78A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741323-3A9D-3040-A5DB-C6EFD4A9E1E2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502E33-5303-724B-9DF2-9A357A2EB990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28F061-D537-4241-967D-80C844472571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6B37FB-7D31-EF42-B06E-48D25F5BE79F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DA8EC90-61CA-F84C-A5E6-35ACD174B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925" y="5540130"/>
            <a:ext cx="5410200" cy="1066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51E537-5835-EF45-B6E7-9957EAE8D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955" y="3317621"/>
            <a:ext cx="26797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9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0347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https://github.com/NaluCFD/Nalu/blob/master/src/AssembleScalarEdgeDiffSolverAlgorithm.C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Diffusion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4B06DF-1D59-9644-8D12-4447D775E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69" y="2753208"/>
            <a:ext cx="7956482" cy="161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3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Example Case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1F3E678-78F7-264F-A21D-A0E8F605E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a mid-term set of example cases, we have selected a flow past a two-dimensional cylinder at a Reynolds number of 150</a:t>
            </a:r>
          </a:p>
          <a:p>
            <a:pPr>
              <a:buFont typeface="Arial" charset="0"/>
              <a:buChar char="•"/>
            </a:pPr>
            <a:r>
              <a:rPr lang="en-US" dirty="0"/>
              <a:t> Mesh and input files can be found in the </a:t>
            </a:r>
            <a:r>
              <a:rPr lang="en-US" dirty="0" err="1"/>
              <a:t>Nalu</a:t>
            </a:r>
            <a:r>
              <a:rPr lang="en-US" dirty="0"/>
              <a:t>/examples/street directory</a:t>
            </a:r>
          </a:p>
          <a:p>
            <a:pPr>
              <a:buFont typeface="Arial" charset="0"/>
              <a:buChar char="•"/>
            </a:pPr>
            <a:r>
              <a:rPr lang="en-US" dirty="0"/>
              <a:t> Familiarize yourself with this physics set via literature surveys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As a starting place, see: 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Kármán_vortex_street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 this test case, we have added a passive scalar field whose inflow is zero and wall boundary condition unity. For your final project, feel free to modify inflow and wall parameters as you choose.</a:t>
            </a:r>
          </a:p>
          <a:p>
            <a:pPr>
              <a:buFont typeface="Arial" charset="0"/>
              <a:buChar char="•"/>
            </a:pPr>
            <a:r>
              <a:rPr lang="en-US" dirty="0"/>
              <a:t> Note that this case uses a conformal hybrid mesh, or a mesh of disparate element topologies, Quad4 </a:t>
            </a:r>
            <a:r>
              <a:rPr lang="en-US"/>
              <a:t>and Tri3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70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CVFEM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elements for Time/Source/etc.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elements for Advection/Diffusion/etc. (integrated by parts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Below is the patch of elements connected to node 2 (a global matrix row number)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293365-5B71-3746-B76D-BC1D3197D701}"/>
              </a:ext>
            </a:extLst>
          </p:cNvPr>
          <p:cNvGrpSpPr/>
          <p:nvPr/>
        </p:nvGrpSpPr>
        <p:grpSpPr>
          <a:xfrm>
            <a:off x="327122" y="3017883"/>
            <a:ext cx="3728473" cy="3630843"/>
            <a:chOff x="435676" y="2437344"/>
            <a:chExt cx="3728473" cy="3630843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5D8F0104-DE73-DA48-A1A0-44C5E5F422D2}"/>
                </a:ext>
              </a:extLst>
            </p:cNvPr>
            <p:cNvGrpSpPr/>
            <p:nvPr/>
          </p:nvGrpSpPr>
          <p:grpSpPr>
            <a:xfrm>
              <a:off x="756439" y="2877627"/>
              <a:ext cx="3122851" cy="2800917"/>
              <a:chOff x="4164727" y="3225276"/>
              <a:chExt cx="3122851" cy="2800917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B25C4759-3404-5345-BB19-8899490233AE}"/>
                  </a:ext>
                </a:extLst>
              </p:cNvPr>
              <p:cNvCxnSpPr>
                <a:stCxn id="187" idx="3"/>
                <a:endCxn id="184" idx="3"/>
              </p:cNvCxnSpPr>
              <p:nvPr/>
            </p:nvCxnSpPr>
            <p:spPr>
              <a:xfrm flipV="1">
                <a:off x="5684857" y="4716135"/>
                <a:ext cx="1446623" cy="1283182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034AEE84-D0D1-4047-A847-DE4AE64437C6}"/>
                  </a:ext>
                </a:extLst>
              </p:cNvPr>
              <p:cNvSpPr/>
              <p:nvPr/>
            </p:nvSpPr>
            <p:spPr>
              <a:xfrm>
                <a:off x="5726153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42AF8C72-D8A9-8748-A82C-96EF71E5A0E7}"/>
                  </a:ext>
                </a:extLst>
              </p:cNvPr>
              <p:cNvSpPr/>
              <p:nvPr/>
            </p:nvSpPr>
            <p:spPr>
              <a:xfrm>
                <a:off x="4256168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F179DAFE-653F-6645-A295-A1F4D3FF62D0}"/>
                  </a:ext>
                </a:extLst>
              </p:cNvPr>
              <p:cNvSpPr/>
              <p:nvPr/>
            </p:nvSpPr>
            <p:spPr>
              <a:xfrm>
                <a:off x="7104698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7A958049-5BD6-8E47-84A3-0EF41E3D6C24}"/>
                  </a:ext>
                </a:extLst>
              </p:cNvPr>
              <p:cNvSpPr/>
              <p:nvPr/>
            </p:nvSpPr>
            <p:spPr>
              <a:xfrm>
                <a:off x="4256167" y="4614292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F3190AED-8478-3E43-8894-27E1C0433793}"/>
                  </a:ext>
                </a:extLst>
              </p:cNvPr>
              <p:cNvSpPr/>
              <p:nvPr/>
            </p:nvSpPr>
            <p:spPr>
              <a:xfrm>
                <a:off x="4164727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EA896A50-B418-244B-B6DA-F14C66DC7F7C}"/>
                  </a:ext>
                </a:extLst>
              </p:cNvPr>
              <p:cNvSpPr/>
              <p:nvPr/>
            </p:nvSpPr>
            <p:spPr>
              <a:xfrm>
                <a:off x="5658075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E2D61D1C-BEB2-DE4C-B2D0-EC2C474575D6}"/>
                  </a:ext>
                </a:extLst>
              </p:cNvPr>
              <p:cNvSpPr/>
              <p:nvPr/>
            </p:nvSpPr>
            <p:spPr>
              <a:xfrm>
                <a:off x="4188089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5BBC8241-840F-3F40-8D0A-4847ABF155DE}"/>
                  </a:ext>
                </a:extLst>
              </p:cNvPr>
              <p:cNvSpPr/>
              <p:nvPr/>
            </p:nvSpPr>
            <p:spPr>
              <a:xfrm>
                <a:off x="5634713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51A3CD25-8176-BB47-A5F8-2E12AB5006D4}"/>
                  </a:ext>
                </a:extLst>
              </p:cNvPr>
              <p:cNvSpPr/>
              <p:nvPr/>
            </p:nvSpPr>
            <p:spPr>
              <a:xfrm>
                <a:off x="5634713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583BF85F-CA6B-3841-A2A7-6987F158704E}"/>
                  </a:ext>
                </a:extLst>
              </p:cNvPr>
              <p:cNvSpPr/>
              <p:nvPr/>
            </p:nvSpPr>
            <p:spPr>
              <a:xfrm>
                <a:off x="416472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DBEC734-F979-6C42-AF06-7C6FC52D77EE}"/>
                  </a:ext>
                </a:extLst>
              </p:cNvPr>
              <p:cNvSpPr/>
              <p:nvPr/>
            </p:nvSpPr>
            <p:spPr>
              <a:xfrm>
                <a:off x="710469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4CD61959-ACA0-F441-A884-EBF8D3AE8A1E}"/>
                  </a:ext>
                </a:extLst>
              </p:cNvPr>
              <p:cNvCxnSpPr>
                <a:cxnSpLocks/>
                <a:stCxn id="183" idx="0"/>
                <a:endCxn id="185" idx="2"/>
              </p:cNvCxnSpPr>
              <p:nvPr/>
            </p:nvCxnSpPr>
            <p:spPr>
              <a:xfrm flipH="1">
                <a:off x="4991160" y="3266748"/>
                <a:ext cx="1" cy="269244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F5225982-E06C-8B41-9D27-AFA8CFBAA8E8}"/>
                  </a:ext>
                </a:extLst>
              </p:cNvPr>
              <p:cNvCxnSpPr>
                <a:cxnSpLocks/>
                <a:endCxn id="181" idx="3"/>
              </p:cNvCxnSpPr>
              <p:nvPr/>
            </p:nvCxnSpPr>
            <p:spPr>
              <a:xfrm>
                <a:off x="4268954" y="3894197"/>
                <a:ext cx="292718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EF0E497-6253-5B41-8C1E-05B53B088FA3}"/>
                  </a:ext>
                </a:extLst>
              </p:cNvPr>
              <p:cNvCxnSpPr>
                <a:endCxn id="181" idx="2"/>
              </p:cNvCxnSpPr>
              <p:nvPr/>
            </p:nvCxnSpPr>
            <p:spPr>
              <a:xfrm>
                <a:off x="6408169" y="3261991"/>
                <a:ext cx="0" cy="1349653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C5D2C4F7-CECB-6540-A02E-3AD438CAEF77}"/>
                  </a:ext>
                </a:extLst>
              </p:cNvPr>
              <p:cNvCxnSpPr/>
              <p:nvPr/>
            </p:nvCxnSpPr>
            <p:spPr>
              <a:xfrm flipH="1">
                <a:off x="6280365" y="4600484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1935E40A-85A7-BC4F-8872-74881FA51113}"/>
                  </a:ext>
                </a:extLst>
              </p:cNvPr>
              <p:cNvCxnSpPr/>
              <p:nvPr/>
            </p:nvCxnSpPr>
            <p:spPr>
              <a:xfrm flipH="1">
                <a:off x="5751981" y="5041347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1FF005AA-4ADF-C64A-BC94-25E0507F1C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0364" y="5050589"/>
                <a:ext cx="198497" cy="224722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0" name="Triangle 199">
                <a:extLst>
                  <a:ext uri="{FF2B5EF4-FFF2-40B4-BE49-F238E27FC236}">
                    <a16:creationId xmlns:a16="http://schemas.microsoft.com/office/drawing/2014/main" id="{88CABA5C-0148-D840-B01F-DA2846BF9A8E}"/>
                  </a:ext>
                </a:extLst>
              </p:cNvPr>
              <p:cNvSpPr/>
              <p:nvPr/>
            </p:nvSpPr>
            <p:spPr>
              <a:xfrm>
                <a:off x="5312937" y="385474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Triangle 200">
                <a:extLst>
                  <a:ext uri="{FF2B5EF4-FFF2-40B4-BE49-F238E27FC236}">
                    <a16:creationId xmlns:a16="http://schemas.microsoft.com/office/drawing/2014/main" id="{0B74287B-271B-FB46-AF16-D7A0B5B97E69}"/>
                  </a:ext>
                </a:extLst>
              </p:cNvPr>
              <p:cNvSpPr/>
              <p:nvPr/>
            </p:nvSpPr>
            <p:spPr>
              <a:xfrm>
                <a:off x="6028697" y="384537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Triangle 201">
                <a:extLst>
                  <a:ext uri="{FF2B5EF4-FFF2-40B4-BE49-F238E27FC236}">
                    <a16:creationId xmlns:a16="http://schemas.microsoft.com/office/drawing/2014/main" id="{8DB54335-8FF5-184A-9430-617E7D7474F5}"/>
                  </a:ext>
                </a:extLst>
              </p:cNvPr>
              <p:cNvSpPr/>
              <p:nvPr/>
            </p:nvSpPr>
            <p:spPr>
              <a:xfrm>
                <a:off x="5314284" y="5231846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Triangle 202">
                <a:extLst>
                  <a:ext uri="{FF2B5EF4-FFF2-40B4-BE49-F238E27FC236}">
                    <a16:creationId xmlns:a16="http://schemas.microsoft.com/office/drawing/2014/main" id="{2358B988-7767-E844-A708-C2C11D8A6C6F}"/>
                  </a:ext>
                </a:extLst>
              </p:cNvPr>
              <p:cNvSpPr/>
              <p:nvPr/>
            </p:nvSpPr>
            <p:spPr>
              <a:xfrm>
                <a:off x="4944861" y="421435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AB7080FC-1486-4040-B62A-A945B287C4C9}"/>
                  </a:ext>
                </a:extLst>
              </p:cNvPr>
              <p:cNvSpPr/>
              <p:nvPr/>
            </p:nvSpPr>
            <p:spPr>
              <a:xfrm>
                <a:off x="4947443" y="495914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4761694C-899C-EE4E-9024-26A7A3AF00D8}"/>
                  </a:ext>
                </a:extLst>
              </p:cNvPr>
              <p:cNvSpPr/>
              <p:nvPr/>
            </p:nvSpPr>
            <p:spPr>
              <a:xfrm>
                <a:off x="6356919" y="418112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Triangle 205">
                <a:extLst>
                  <a:ext uri="{FF2B5EF4-FFF2-40B4-BE49-F238E27FC236}">
                    <a16:creationId xmlns:a16="http://schemas.microsoft.com/office/drawing/2014/main" id="{132FAB62-E611-DE40-BD84-447BF7757F63}"/>
                  </a:ext>
                </a:extLst>
              </p:cNvPr>
              <p:cNvSpPr/>
              <p:nvPr/>
            </p:nvSpPr>
            <p:spPr>
              <a:xfrm>
                <a:off x="6283056" y="476281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Triangle 206">
                <a:extLst>
                  <a:ext uri="{FF2B5EF4-FFF2-40B4-BE49-F238E27FC236}">
                    <a16:creationId xmlns:a16="http://schemas.microsoft.com/office/drawing/2014/main" id="{3F1B4C1D-C9EF-1D4A-ADE8-FE5B37C216D5}"/>
                  </a:ext>
                </a:extLst>
              </p:cNvPr>
              <p:cNvSpPr/>
              <p:nvPr/>
            </p:nvSpPr>
            <p:spPr>
              <a:xfrm>
                <a:off x="5977405" y="507867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CFC42DC1-CFBD-9E43-B778-896BFB7EA713}"/>
                  </a:ext>
                </a:extLst>
              </p:cNvPr>
              <p:cNvCxnSpPr>
                <a:cxnSpLocks/>
                <a:endCxn id="185" idx="3"/>
              </p:cNvCxnSpPr>
              <p:nvPr/>
            </p:nvCxnSpPr>
            <p:spPr>
              <a:xfrm>
                <a:off x="4246860" y="5285190"/>
                <a:ext cx="1479292" cy="155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9" name="Diamond 208">
                <a:extLst>
                  <a:ext uri="{FF2B5EF4-FFF2-40B4-BE49-F238E27FC236}">
                    <a16:creationId xmlns:a16="http://schemas.microsoft.com/office/drawing/2014/main" id="{4E4CBE0B-D762-934D-BF4D-AFC552D95231}"/>
                  </a:ext>
                </a:extLst>
              </p:cNvPr>
              <p:cNvSpPr/>
              <p:nvPr/>
            </p:nvSpPr>
            <p:spPr>
              <a:xfrm>
                <a:off x="531235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0" name="Diamond 209">
                <a:extLst>
                  <a:ext uri="{FF2B5EF4-FFF2-40B4-BE49-F238E27FC236}">
                    <a16:creationId xmlns:a16="http://schemas.microsoft.com/office/drawing/2014/main" id="{C1D43978-E2A2-974D-A3AD-EBA663CFA218}"/>
                  </a:ext>
                </a:extLst>
              </p:cNvPr>
              <p:cNvSpPr/>
              <p:nvPr/>
            </p:nvSpPr>
            <p:spPr>
              <a:xfrm>
                <a:off x="598297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1" name="Diamond 210">
                <a:extLst>
                  <a:ext uri="{FF2B5EF4-FFF2-40B4-BE49-F238E27FC236}">
                    <a16:creationId xmlns:a16="http://schemas.microsoft.com/office/drawing/2014/main" id="{8DF87A42-B2DB-3B4F-AE8E-3F8BCFC1A610}"/>
                  </a:ext>
                </a:extLst>
              </p:cNvPr>
              <p:cNvSpPr/>
              <p:nvPr/>
            </p:nvSpPr>
            <p:spPr>
              <a:xfrm>
                <a:off x="533743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Diamond 211">
                <a:extLst>
                  <a:ext uri="{FF2B5EF4-FFF2-40B4-BE49-F238E27FC236}">
                    <a16:creationId xmlns:a16="http://schemas.microsoft.com/office/drawing/2014/main" id="{E74AC9B5-1777-BC4D-B776-CC5E2CEA8ABB}"/>
                  </a:ext>
                </a:extLst>
              </p:cNvPr>
              <p:cNvSpPr/>
              <p:nvPr/>
            </p:nvSpPr>
            <p:spPr>
              <a:xfrm>
                <a:off x="600805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AC6DB9A-0DB7-C746-A91F-76A5ECE852B5}"/>
                </a:ext>
              </a:extLst>
            </p:cNvPr>
            <p:cNvSpPr txBox="1"/>
            <p:nvPr/>
          </p:nvSpPr>
          <p:spPr>
            <a:xfrm>
              <a:off x="435676" y="2463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8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CD0A77E8-CE35-6444-9808-370D0A7E3C7B}"/>
                </a:ext>
              </a:extLst>
            </p:cNvPr>
            <p:cNvSpPr txBox="1"/>
            <p:nvPr/>
          </p:nvSpPr>
          <p:spPr>
            <a:xfrm>
              <a:off x="2337260" y="24501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F45AB2BD-2BA7-B842-99E5-C9E0DBC3F484}"/>
                </a:ext>
              </a:extLst>
            </p:cNvPr>
            <p:cNvSpPr txBox="1"/>
            <p:nvPr/>
          </p:nvSpPr>
          <p:spPr>
            <a:xfrm>
              <a:off x="3862463" y="2437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78619C50-9684-DB41-8D3A-91F666D0BDBE}"/>
                </a:ext>
              </a:extLst>
            </p:cNvPr>
            <p:cNvSpPr txBox="1"/>
            <p:nvPr/>
          </p:nvSpPr>
          <p:spPr>
            <a:xfrm>
              <a:off x="435676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825EE856-9557-DC40-B1BD-2FBE198DC887}"/>
                </a:ext>
              </a:extLst>
            </p:cNvPr>
            <p:cNvSpPr txBox="1"/>
            <p:nvPr/>
          </p:nvSpPr>
          <p:spPr>
            <a:xfrm>
              <a:off x="2337260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46556F1B-54E0-874F-A9FD-2B0B321E73A5}"/>
                </a:ext>
              </a:extLst>
            </p:cNvPr>
            <p:cNvSpPr txBox="1"/>
            <p:nvPr/>
          </p:nvSpPr>
          <p:spPr>
            <a:xfrm>
              <a:off x="3862463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3DEFCD9-879E-894C-B8D9-D4DD4E19C50F}"/>
                </a:ext>
              </a:extLst>
            </p:cNvPr>
            <p:cNvSpPr txBox="1"/>
            <p:nvPr/>
          </p:nvSpPr>
          <p:spPr>
            <a:xfrm>
              <a:off x="435676" y="56988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7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44F3C92-5CEC-E04F-9446-946426AED20A}"/>
                </a:ext>
              </a:extLst>
            </p:cNvPr>
            <p:cNvSpPr txBox="1"/>
            <p:nvPr/>
          </p:nvSpPr>
          <p:spPr>
            <a:xfrm>
              <a:off x="2337260" y="568562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5666E88-CEFB-7641-923A-57CB6AF6524E}"/>
              </a:ext>
            </a:extLst>
          </p:cNvPr>
          <p:cNvSpPr txBox="1"/>
          <p:nvPr/>
        </p:nvSpPr>
        <p:spPr>
          <a:xfrm>
            <a:off x="535209" y="6495264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patch of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3A0A6-E00D-CE4E-97AA-329EAC106E14}"/>
              </a:ext>
            </a:extLst>
          </p:cNvPr>
          <p:cNvSpPr txBox="1"/>
          <p:nvPr/>
        </p:nvSpPr>
        <p:spPr>
          <a:xfrm>
            <a:off x="4733471" y="4025695"/>
            <a:ext cx="3820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Time and source terms can also be evaluated at nodes without loss of accuracy</a:t>
            </a:r>
          </a:p>
        </p:txBody>
      </p:sp>
    </p:spTree>
    <p:extLst>
      <p:ext uri="{BB962C8B-B14F-4D97-AF65-F5344CB8AC3E}">
        <p14:creationId xmlns:p14="http://schemas.microsoft.com/office/powerpoint/2010/main" val="246556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Element-loops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00" name="Text Placeholder 4">
            <a:extLst>
              <a:ext uri="{FF2B5EF4-FFF2-40B4-BE49-F238E27FC236}">
                <a16:creationId xmlns:a16="http://schemas.microsoft.com/office/drawing/2014/main" id="{16BF309F-9DF5-A14E-8238-2192463954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each element, recall that a dual volume is </a:t>
            </a:r>
            <a:r>
              <a:rPr lang="en-US" dirty="0" err="1"/>
              <a:t>constructured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Volume-based contributions are evaluated at the </a:t>
            </a:r>
            <a:r>
              <a:rPr lang="en-US" dirty="0" err="1"/>
              <a:t>subcontrol</a:t>
            </a:r>
            <a:r>
              <a:rPr lang="en-US" dirty="0"/>
              <a:t> volume integration points (diamonds)</a:t>
            </a:r>
          </a:p>
          <a:p>
            <a:pPr>
              <a:buFont typeface="Arial" charset="0"/>
              <a:buChar char="•"/>
            </a:pPr>
            <a:r>
              <a:rPr lang="en-US" dirty="0"/>
              <a:t> Surface-based contributions are evaluated at the </a:t>
            </a:r>
            <a:r>
              <a:rPr lang="en-US" dirty="0" err="1"/>
              <a:t>subcontrol</a:t>
            </a:r>
            <a:r>
              <a:rPr lang="en-US" dirty="0"/>
              <a:t> surface integration points (triangles)</a:t>
            </a:r>
          </a:p>
          <a:p>
            <a:pPr>
              <a:buFont typeface="Arial" charset="0"/>
              <a:buChar char="•"/>
            </a:pPr>
            <a:r>
              <a:rPr lang="en-US" dirty="0"/>
              <a:t> We define an </a:t>
            </a:r>
            <a:r>
              <a:rPr lang="en-US" dirty="0" err="1"/>
              <a:t>isoparametric</a:t>
            </a:r>
            <a:r>
              <a:rPr lang="en-US" dirty="0"/>
              <a:t> element than ranges from -1:1 in the </a:t>
            </a:r>
            <a:r>
              <a:rPr lang="en-US" dirty="0">
                <a:latin typeface="Symbol" pitchFamily="2" charset="2"/>
              </a:rPr>
              <a:t>x-</a:t>
            </a:r>
            <a:r>
              <a:rPr lang="en-US" dirty="0"/>
              <a:t> (x-direction) and </a:t>
            </a:r>
            <a:r>
              <a:rPr lang="en-US" dirty="0">
                <a:latin typeface="Symbol" pitchFamily="2" charset="2"/>
              </a:rPr>
              <a:t>h-</a:t>
            </a:r>
            <a:r>
              <a:rPr lang="en-US" dirty="0"/>
              <a:t> (y-direction) direction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255E6F-9F1C-D147-8617-26FF92608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3831771"/>
            <a:ext cx="3860800" cy="25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E175FF-50E5-B44C-A4DE-9FA661476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99" y="4248064"/>
            <a:ext cx="2779352" cy="22950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D00569-BF62-F746-BAA3-F1C1199A9A31}"/>
              </a:ext>
            </a:extLst>
          </p:cNvPr>
          <p:cNvSpPr txBox="1"/>
          <p:nvPr/>
        </p:nvSpPr>
        <p:spPr>
          <a:xfrm>
            <a:off x="5301343" y="3733800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Basis Functions for a Quad4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C6566C-2F6A-644F-AB9F-111AE15F2DB7}"/>
              </a:ext>
            </a:extLst>
          </p:cNvPr>
          <p:cNvSpPr txBox="1"/>
          <p:nvPr/>
        </p:nvSpPr>
        <p:spPr>
          <a:xfrm>
            <a:off x="230933" y="6449606"/>
            <a:ext cx="6821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example, the </a:t>
            </a:r>
            <a:r>
              <a:rPr lang="en-US" dirty="0" err="1"/>
              <a:t>isoparametric</a:t>
            </a:r>
            <a:r>
              <a:rPr lang="en-US" dirty="0"/>
              <a:t> coordinate for </a:t>
            </a:r>
            <a:r>
              <a:rPr lang="en-US" dirty="0" err="1"/>
              <a:t>ip</a:t>
            </a:r>
            <a:r>
              <a:rPr lang="en-US" dirty="0"/>
              <a:t> 1 is (0.0, -0.5)</a:t>
            </a:r>
          </a:p>
        </p:txBody>
      </p:sp>
    </p:spTree>
    <p:extLst>
      <p:ext uri="{BB962C8B-B14F-4D97-AF65-F5344CB8AC3E}">
        <p14:creationId xmlns:p14="http://schemas.microsoft.com/office/powerpoint/2010/main" val="12027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an element iteration and drives a consistent mass matrix with a full </a:t>
            </a:r>
            <a:r>
              <a:rPr lang="en-US" dirty="0" err="1"/>
              <a:t>node:element:node</a:t>
            </a:r>
            <a:r>
              <a:rPr lang="en-US" dirty="0"/>
              <a:t> connectivity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B3DAC1-811A-DC42-83AD-97E7200A0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60" y="3341932"/>
            <a:ext cx="8140700" cy="115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1BE476-D264-A249-A8C0-482A5F103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330" y="5356681"/>
            <a:ext cx="2768600" cy="965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2C02B6-BBB3-5F4A-95AE-E6D94CC73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930" y="4318000"/>
            <a:ext cx="38608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Implicit Time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375613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https://github.com/NaluCFD/Nalu/blob/master/src/kernel/ScalarMassElemKernel.C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8918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Source Term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Source terms for CVFEM are also assembled over an element or nodal loop</a:t>
            </a:r>
          </a:p>
          <a:p>
            <a:pPr>
              <a:buFont typeface="Arial" charset="0"/>
              <a:buChar char="•"/>
            </a:pPr>
            <a:r>
              <a:rPr lang="en-US" dirty="0"/>
              <a:t> In some cases, the source term is complex, i.e., includes gradients, which drives either a nodal assembly of these quantities to the nodes or local evaluation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614EC7-2A5F-D747-B352-58F564409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52" y="2680807"/>
            <a:ext cx="3860800" cy="254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6970C0C-A3CE-9E4A-8B56-869188406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87" y="2863600"/>
            <a:ext cx="37973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2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Over the Domain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30744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a simple model equation with the heart domain in mind: 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Integrating over the domain, </a:t>
            </a:r>
            <a:r>
              <a:rPr lang="en-US" dirty="0">
                <a:latin typeface="Symbol" pitchFamily="2" charset="2"/>
              </a:rPr>
              <a:t>W</a:t>
            </a:r>
            <a:r>
              <a:rPr lang="en-US" dirty="0"/>
              <a:t>:</a:t>
            </a: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Symbol" pitchFamily="2" charset="2"/>
              </a:rPr>
              <a:t> </a:t>
            </a:r>
            <a:r>
              <a:rPr lang="en-US" dirty="0"/>
              <a:t>Without loss of generality, let us define a set of subdomains, </a:t>
            </a:r>
            <a:r>
              <a:rPr lang="en-US" dirty="0" err="1">
                <a:latin typeface="Symbol" pitchFamily="2" charset="2"/>
              </a:rPr>
              <a:t>W</a:t>
            </a:r>
            <a:r>
              <a:rPr lang="en-US" baseline="-25000" dirty="0" err="1"/>
              <a:t>k</a:t>
            </a:r>
            <a:r>
              <a:rPr lang="en-US" dirty="0"/>
              <a:t>:</a:t>
            </a: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E9F420-DDC6-0E49-A685-D12649FF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590" y="2631014"/>
            <a:ext cx="4025189" cy="22641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0CD68-0B81-574C-9123-AA69DD45C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740" y="2095157"/>
            <a:ext cx="18796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FB9549-653D-B844-A787-4E75F19E6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640" y="3542699"/>
            <a:ext cx="2971800" cy="1003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801B21-8B72-734F-8D25-4D0AEF473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490" y="5481917"/>
            <a:ext cx="4102100" cy="1130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0C778E3-DA50-B54E-85E7-B81FAE67D907}"/>
              </a:ext>
            </a:extLst>
          </p:cNvPr>
          <p:cNvSpPr txBox="1"/>
          <p:nvPr/>
        </p:nvSpPr>
        <p:spPr>
          <a:xfrm>
            <a:off x="3665545" y="2307534"/>
            <a:ext cx="4334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F</a:t>
            </a:r>
            <a:r>
              <a:rPr lang="en-US" baseline="-25000" dirty="0"/>
              <a:t>j</a:t>
            </a:r>
            <a:r>
              <a:rPr lang="en-US" dirty="0"/>
              <a:t> is a flux and S is a source term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1C14FF-5513-9448-AA40-638C7C7BEB1F}"/>
              </a:ext>
            </a:extLst>
          </p:cNvPr>
          <p:cNvSpPr txBox="1"/>
          <p:nvPr/>
        </p:nvSpPr>
        <p:spPr>
          <a:xfrm>
            <a:off x="5503496" y="5639582"/>
            <a:ext cx="2823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Often the formality of </a:t>
            </a:r>
            <a:r>
              <a:rPr lang="en-US" dirty="0" err="1">
                <a:latin typeface="Symbol" pitchFamily="2" charset="2"/>
              </a:rPr>
              <a:t>S</a:t>
            </a:r>
            <a:r>
              <a:rPr lang="en-US" baseline="-25000" dirty="0" err="1"/>
              <a:t>k</a:t>
            </a:r>
            <a:r>
              <a:rPr lang="en-US" dirty="0"/>
              <a:t> and </a:t>
            </a:r>
            <a:r>
              <a:rPr lang="en-US" dirty="0" err="1">
                <a:latin typeface="Symbol" pitchFamily="2" charset="2"/>
              </a:rPr>
              <a:t>W</a:t>
            </a:r>
            <a:r>
              <a:rPr lang="en-US" baseline="-25000" dirty="0" err="1"/>
              <a:t>k</a:t>
            </a:r>
            <a:r>
              <a:rPr lang="en-US" dirty="0"/>
              <a:t> is dropped and is implied over the integration </a:t>
            </a:r>
          </a:p>
        </p:txBody>
      </p:sp>
    </p:spTree>
    <p:extLst>
      <p:ext uri="{BB962C8B-B14F-4D97-AF65-F5344CB8AC3E}">
        <p14:creationId xmlns:p14="http://schemas.microsoft.com/office/powerpoint/2010/main" val="3440690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Source Term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016384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6E09752-AF9D-E44B-8EFD-95623C01F77F}"/>
              </a:ext>
            </a:extLst>
          </p:cNvPr>
          <p:cNvSpPr txBox="1">
            <a:spLocks/>
          </p:cNvSpPr>
          <p:nvPr/>
        </p:nvSpPr>
        <p:spPr>
          <a:xfrm>
            <a:off x="615987" y="1441700"/>
            <a:ext cx="1478960" cy="330615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https://github.com/NaluCFD/Nalu/blob/master/src/user_functions/SteadyThermal3dContactSrcElemKernel.C</a:t>
            </a: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707BA8-C7B1-EB44-85D9-0CEBE0563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086" y="879126"/>
            <a:ext cx="6259285" cy="58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4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Advection Discretization (no stabilization)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For advection,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elements are required for the full assembly at node 2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Recall, that the mass flow rate at an integration point is prescribed</a:t>
            </a:r>
          </a:p>
          <a:p>
            <a:pPr>
              <a:buFont typeface="Arial" charset="0"/>
              <a:buChar char="•"/>
            </a:pPr>
            <a:r>
              <a:rPr lang="en-US" dirty="0"/>
              <a:t> Integration points can also be shifted from the </a:t>
            </a:r>
            <a:r>
              <a:rPr lang="en-US" dirty="0" err="1"/>
              <a:t>subcontrol</a:t>
            </a:r>
            <a:r>
              <a:rPr lang="en-US" dirty="0"/>
              <a:t> surface to the edge mid-</a:t>
            </a:r>
            <a:r>
              <a:rPr lang="en-US" dirty="0" err="1"/>
              <a:t>poiny</a:t>
            </a:r>
            <a:r>
              <a:rPr lang="en-US" dirty="0"/>
              <a:t> (while still using the integration point area vector)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is a </a:t>
            </a:r>
            <a:r>
              <a:rPr lang="en-US" i="1" dirty="0"/>
              <a:t>central-</a:t>
            </a:r>
            <a:r>
              <a:rPr lang="en-US" dirty="0"/>
              <a:t> or </a:t>
            </a:r>
            <a:r>
              <a:rPr lang="en-US" i="1" dirty="0" err="1"/>
              <a:t>Galerkin</a:t>
            </a:r>
            <a:r>
              <a:rPr lang="en-US" i="1" dirty="0"/>
              <a:t>-based </a:t>
            </a:r>
            <a:r>
              <a:rPr lang="en-US" dirty="0"/>
              <a:t>advection operator</a:t>
            </a:r>
            <a:endParaRPr lang="en-US" i="1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B8407AAA-A119-B04B-9FCC-41CF8342F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3" y="2402465"/>
            <a:ext cx="3860800" cy="2540000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EF1C726-C2E2-C244-A09A-D67C08B5DD08}"/>
              </a:ext>
            </a:extLst>
          </p:cNvPr>
          <p:cNvCxnSpPr>
            <a:cxnSpLocks/>
          </p:cNvCxnSpPr>
          <p:nvPr/>
        </p:nvCxnSpPr>
        <p:spPr>
          <a:xfrm>
            <a:off x="1208199" y="4102875"/>
            <a:ext cx="598830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31A74E24-7ED7-E348-AB57-96D7F2F0ED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35" b="19384"/>
          <a:stretch/>
        </p:blipFill>
        <p:spPr>
          <a:xfrm>
            <a:off x="2660613" y="3303894"/>
            <a:ext cx="5867400" cy="8608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A47685-52DE-5343-A8FB-A8FE1E2AAE95}"/>
              </a:ext>
            </a:extLst>
          </p:cNvPr>
          <p:cNvSpPr txBox="1"/>
          <p:nvPr/>
        </p:nvSpPr>
        <p:spPr>
          <a:xfrm>
            <a:off x="3242828" y="4368924"/>
            <a:ext cx="599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Advection term need not be in divergence form….</a:t>
            </a:r>
          </a:p>
        </p:txBody>
      </p:sp>
    </p:spTree>
    <p:extLst>
      <p:ext uri="{BB962C8B-B14F-4D97-AF65-F5344CB8AC3E}">
        <p14:creationId xmlns:p14="http://schemas.microsoft.com/office/powerpoint/2010/main" val="280781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Advection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https://github.com/NaluCFD/Nalu/blob/master/src/kernel/ScalarAdvDiffElemKernel.C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This routine includes advection and diffusion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Recall that integration point value is provided by nodal loop over the underlying nodal basis for this element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Also note that this routine is valid for all types of supported elements – both low- and higher-order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A94C1-90AD-FC47-B52B-E6DD458E3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99" y="4248064"/>
            <a:ext cx="2779352" cy="22950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72D9E6-753D-4F4B-98B8-EEABAA125621}"/>
              </a:ext>
            </a:extLst>
          </p:cNvPr>
          <p:cNvSpPr txBox="1"/>
          <p:nvPr/>
        </p:nvSpPr>
        <p:spPr>
          <a:xfrm>
            <a:off x="5301343" y="3733800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Basis Functions for a Quad4</a:t>
            </a:r>
          </a:p>
        </p:txBody>
      </p:sp>
    </p:spTree>
    <p:extLst>
      <p:ext uri="{BB962C8B-B14F-4D97-AF65-F5344CB8AC3E}">
        <p14:creationId xmlns:p14="http://schemas.microsoft.com/office/powerpoint/2010/main" val="45773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diffusion,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elements are required for the full assembly at node 2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73E276A2-AA61-7941-8AEB-3EE9DB07D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3" y="2159000"/>
            <a:ext cx="3860800" cy="254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45599B-9303-A043-B812-341A791C7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89" y="4977294"/>
            <a:ext cx="7632700" cy="1435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57658E-7AD7-5448-BE55-0CA612D7D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879" y="2599318"/>
            <a:ext cx="3390900" cy="2425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C864FB-6118-444A-B3A4-0DAADAAB5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191" y="2635504"/>
            <a:ext cx="2514600" cy="1638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2F7E08-31A6-B944-8E20-744A868EC3A2}"/>
              </a:ext>
            </a:extLst>
          </p:cNvPr>
          <p:cNvSpPr txBox="1"/>
          <p:nvPr/>
        </p:nvSpPr>
        <p:spPr>
          <a:xfrm>
            <a:off x="740414" y="6355885"/>
            <a:ext cx="791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the CVFEM approach is absent any non-orthogonality corrections</a:t>
            </a:r>
          </a:p>
        </p:txBody>
      </p:sp>
    </p:spTree>
    <p:extLst>
      <p:ext uri="{BB962C8B-B14F-4D97-AF65-F5344CB8AC3E}">
        <p14:creationId xmlns:p14="http://schemas.microsoft.com/office/powerpoint/2010/main" val="277226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0347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https://github.com/NaluCFD/Nalu/blob/master/src/kernel/ScalarAdvDiffElemKernel.C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Diffusion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00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FEM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elements for Time/Source/</a:t>
            </a:r>
            <a:r>
              <a:rPr lang="en-US" dirty="0" err="1"/>
              <a:t>etc</a:t>
            </a:r>
            <a:r>
              <a:rPr lang="en-US" dirty="0"/>
              <a:t>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elements for Advection/Diffusion/etc. (integrated by parts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Below is the patch of elements connected to node 2 (a global matrix row number)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AC6DB9A-0DB7-C746-A91F-76A5ECE852B5}"/>
              </a:ext>
            </a:extLst>
          </p:cNvPr>
          <p:cNvSpPr txBox="1"/>
          <p:nvPr/>
        </p:nvSpPr>
        <p:spPr>
          <a:xfrm>
            <a:off x="327122" y="28914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8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CD0A77E8-CE35-6444-9808-370D0A7E3C7B}"/>
              </a:ext>
            </a:extLst>
          </p:cNvPr>
          <p:cNvSpPr txBox="1"/>
          <p:nvPr/>
        </p:nvSpPr>
        <p:spPr>
          <a:xfrm>
            <a:off x="2228706" y="2878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F45AB2BD-2BA7-B842-99E5-C9E0DBC3F484}"/>
              </a:ext>
            </a:extLst>
          </p:cNvPr>
          <p:cNvSpPr txBox="1"/>
          <p:nvPr/>
        </p:nvSpPr>
        <p:spPr>
          <a:xfrm>
            <a:off x="3753909" y="28654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6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8619C50-9684-DB41-8D3A-91F666D0BDBE}"/>
              </a:ext>
            </a:extLst>
          </p:cNvPr>
          <p:cNvSpPr txBox="1"/>
          <p:nvPr/>
        </p:nvSpPr>
        <p:spPr>
          <a:xfrm>
            <a:off x="327122" y="4297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825EE856-9557-DC40-B1BD-2FBE198DC887}"/>
              </a:ext>
            </a:extLst>
          </p:cNvPr>
          <p:cNvSpPr txBox="1"/>
          <p:nvPr/>
        </p:nvSpPr>
        <p:spPr>
          <a:xfrm>
            <a:off x="2228706" y="4297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46556F1B-54E0-874F-A9FD-2B0B321E73A5}"/>
              </a:ext>
            </a:extLst>
          </p:cNvPr>
          <p:cNvSpPr txBox="1"/>
          <p:nvPr/>
        </p:nvSpPr>
        <p:spPr>
          <a:xfrm>
            <a:off x="3753909" y="4297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03DEFCD9-879E-894C-B8D9-D4DD4E19C50F}"/>
              </a:ext>
            </a:extLst>
          </p:cNvPr>
          <p:cNvSpPr txBox="1"/>
          <p:nvPr/>
        </p:nvSpPr>
        <p:spPr>
          <a:xfrm>
            <a:off x="327122" y="59745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7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644F3C92-5CEC-E04F-9446-946426AED20A}"/>
              </a:ext>
            </a:extLst>
          </p:cNvPr>
          <p:cNvSpPr txBox="1"/>
          <p:nvPr/>
        </p:nvSpPr>
        <p:spPr>
          <a:xfrm>
            <a:off x="2228706" y="59613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666E88-CEFB-7641-923A-57CB6AF6524E}"/>
              </a:ext>
            </a:extLst>
          </p:cNvPr>
          <p:cNvSpPr txBox="1"/>
          <p:nvPr/>
        </p:nvSpPr>
        <p:spPr>
          <a:xfrm>
            <a:off x="535209" y="6495264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patch of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3A0A6-E00D-CE4E-97AA-329EAC106E14}"/>
              </a:ext>
            </a:extLst>
          </p:cNvPr>
          <p:cNvSpPr txBox="1"/>
          <p:nvPr/>
        </p:nvSpPr>
        <p:spPr>
          <a:xfrm>
            <a:off x="4733471" y="4025695"/>
            <a:ext cx="382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Single integration point location for all terms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E2BAF87-C7AD-8A4A-859A-36C3B549365B}"/>
              </a:ext>
            </a:extLst>
          </p:cNvPr>
          <p:cNvCxnSpPr/>
          <p:nvPr/>
        </p:nvCxnSpPr>
        <p:spPr>
          <a:xfrm flipV="1">
            <a:off x="2103459" y="4720128"/>
            <a:ext cx="1446623" cy="1283182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3526355D-E6AF-DE49-AF3A-8AFA0C618E24}"/>
              </a:ext>
            </a:extLst>
          </p:cNvPr>
          <p:cNvSpPr/>
          <p:nvPr/>
        </p:nvSpPr>
        <p:spPr>
          <a:xfrm>
            <a:off x="2144755" y="3270741"/>
            <a:ext cx="1469985" cy="134489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77D8D0E-AF4A-DC4E-A081-69011CE7388B}"/>
              </a:ext>
            </a:extLst>
          </p:cNvPr>
          <p:cNvSpPr/>
          <p:nvPr/>
        </p:nvSpPr>
        <p:spPr>
          <a:xfrm>
            <a:off x="674770" y="3270741"/>
            <a:ext cx="1469985" cy="134489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AA1F94F-2C28-EA4B-8964-74B13CE680B8}"/>
              </a:ext>
            </a:extLst>
          </p:cNvPr>
          <p:cNvSpPr/>
          <p:nvPr/>
        </p:nvSpPr>
        <p:spPr>
          <a:xfrm>
            <a:off x="3523300" y="4563484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390A901-9F1A-3245-9FBE-94E842284935}"/>
              </a:ext>
            </a:extLst>
          </p:cNvPr>
          <p:cNvSpPr/>
          <p:nvPr/>
        </p:nvSpPr>
        <p:spPr>
          <a:xfrm>
            <a:off x="674769" y="4618285"/>
            <a:ext cx="1469985" cy="134489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13132C4-5D71-704E-BDAD-5CED92E9B08B}"/>
              </a:ext>
            </a:extLst>
          </p:cNvPr>
          <p:cNvSpPr/>
          <p:nvPr/>
        </p:nvSpPr>
        <p:spPr>
          <a:xfrm>
            <a:off x="583329" y="4563484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50E7B9D-90D3-A641-9F66-81D56DDF56DB}"/>
              </a:ext>
            </a:extLst>
          </p:cNvPr>
          <p:cNvSpPr/>
          <p:nvPr/>
        </p:nvSpPr>
        <p:spPr>
          <a:xfrm>
            <a:off x="2076677" y="5846666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7671FCF-D85E-6B4C-9D9A-8900B86BA6F8}"/>
              </a:ext>
            </a:extLst>
          </p:cNvPr>
          <p:cNvSpPr/>
          <p:nvPr/>
        </p:nvSpPr>
        <p:spPr>
          <a:xfrm>
            <a:off x="606691" y="5846666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E8D97D1-0E06-D645-B1E0-754F20180787}"/>
              </a:ext>
            </a:extLst>
          </p:cNvPr>
          <p:cNvSpPr/>
          <p:nvPr/>
        </p:nvSpPr>
        <p:spPr>
          <a:xfrm>
            <a:off x="2053315" y="4563484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C14549-BC2B-5D4E-8187-8E90EE5B6E84}"/>
              </a:ext>
            </a:extLst>
          </p:cNvPr>
          <p:cNvSpPr/>
          <p:nvPr/>
        </p:nvSpPr>
        <p:spPr>
          <a:xfrm>
            <a:off x="2053315" y="3229269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DD5C0FC-FDA6-5645-B244-DF7F3B4F791F}"/>
              </a:ext>
            </a:extLst>
          </p:cNvPr>
          <p:cNvSpPr/>
          <p:nvPr/>
        </p:nvSpPr>
        <p:spPr>
          <a:xfrm>
            <a:off x="583330" y="3229269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E61E024-788E-5A41-97D1-73598618245B}"/>
              </a:ext>
            </a:extLst>
          </p:cNvPr>
          <p:cNvSpPr/>
          <p:nvPr/>
        </p:nvSpPr>
        <p:spPr>
          <a:xfrm>
            <a:off x="3523300" y="3229269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Diamond 89">
            <a:extLst>
              <a:ext uri="{FF2B5EF4-FFF2-40B4-BE49-F238E27FC236}">
                <a16:creationId xmlns:a16="http://schemas.microsoft.com/office/drawing/2014/main" id="{9C9484C0-BC71-1249-BE7D-654EB7334F0A}"/>
              </a:ext>
            </a:extLst>
          </p:cNvPr>
          <p:cNvSpPr/>
          <p:nvPr/>
        </p:nvSpPr>
        <p:spPr>
          <a:xfrm>
            <a:off x="886007" y="4872217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Diamond 90">
            <a:extLst>
              <a:ext uri="{FF2B5EF4-FFF2-40B4-BE49-F238E27FC236}">
                <a16:creationId xmlns:a16="http://schemas.microsoft.com/office/drawing/2014/main" id="{ABB6606F-975C-0747-AB02-DF62196A0A7C}"/>
              </a:ext>
            </a:extLst>
          </p:cNvPr>
          <p:cNvSpPr/>
          <p:nvPr/>
        </p:nvSpPr>
        <p:spPr>
          <a:xfrm>
            <a:off x="1897217" y="4872217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Diamond 91">
            <a:extLst>
              <a:ext uri="{FF2B5EF4-FFF2-40B4-BE49-F238E27FC236}">
                <a16:creationId xmlns:a16="http://schemas.microsoft.com/office/drawing/2014/main" id="{FEB62759-BE50-D046-809E-DEA9CCBED037}"/>
              </a:ext>
            </a:extLst>
          </p:cNvPr>
          <p:cNvSpPr/>
          <p:nvPr/>
        </p:nvSpPr>
        <p:spPr>
          <a:xfrm>
            <a:off x="911082" y="5684375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Diamond 92">
            <a:extLst>
              <a:ext uri="{FF2B5EF4-FFF2-40B4-BE49-F238E27FC236}">
                <a16:creationId xmlns:a16="http://schemas.microsoft.com/office/drawing/2014/main" id="{8F9D581B-FD60-DA41-ADEB-FA0B4A01EFE3}"/>
              </a:ext>
            </a:extLst>
          </p:cNvPr>
          <p:cNvSpPr/>
          <p:nvPr/>
        </p:nvSpPr>
        <p:spPr>
          <a:xfrm>
            <a:off x="1922292" y="5684375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Diamond 93">
            <a:extLst>
              <a:ext uri="{FF2B5EF4-FFF2-40B4-BE49-F238E27FC236}">
                <a16:creationId xmlns:a16="http://schemas.microsoft.com/office/drawing/2014/main" id="{C87E7A77-2975-284D-9072-38900B92A0D8}"/>
              </a:ext>
            </a:extLst>
          </p:cNvPr>
          <p:cNvSpPr/>
          <p:nvPr/>
        </p:nvSpPr>
        <p:spPr>
          <a:xfrm>
            <a:off x="876357" y="3485181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Diamond 94">
            <a:extLst>
              <a:ext uri="{FF2B5EF4-FFF2-40B4-BE49-F238E27FC236}">
                <a16:creationId xmlns:a16="http://schemas.microsoft.com/office/drawing/2014/main" id="{2CEC2CDC-5825-8B4B-B016-3CEEB4A4DB45}"/>
              </a:ext>
            </a:extLst>
          </p:cNvPr>
          <p:cNvSpPr/>
          <p:nvPr/>
        </p:nvSpPr>
        <p:spPr>
          <a:xfrm>
            <a:off x="1887567" y="3485181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Diamond 95">
            <a:extLst>
              <a:ext uri="{FF2B5EF4-FFF2-40B4-BE49-F238E27FC236}">
                <a16:creationId xmlns:a16="http://schemas.microsoft.com/office/drawing/2014/main" id="{B3039C71-9DA7-9841-8135-C85FABBF9398}"/>
              </a:ext>
            </a:extLst>
          </p:cNvPr>
          <p:cNvSpPr/>
          <p:nvPr/>
        </p:nvSpPr>
        <p:spPr>
          <a:xfrm>
            <a:off x="901432" y="4297339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Diamond 96">
            <a:extLst>
              <a:ext uri="{FF2B5EF4-FFF2-40B4-BE49-F238E27FC236}">
                <a16:creationId xmlns:a16="http://schemas.microsoft.com/office/drawing/2014/main" id="{420F0716-4C57-6D40-9B66-D95762D9A259}"/>
              </a:ext>
            </a:extLst>
          </p:cNvPr>
          <p:cNvSpPr/>
          <p:nvPr/>
        </p:nvSpPr>
        <p:spPr>
          <a:xfrm>
            <a:off x="1912642" y="4297339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Diamond 97">
            <a:extLst>
              <a:ext uri="{FF2B5EF4-FFF2-40B4-BE49-F238E27FC236}">
                <a16:creationId xmlns:a16="http://schemas.microsoft.com/office/drawing/2014/main" id="{4C384B6E-7203-BC4D-8A7E-6114F88CC08A}"/>
              </a:ext>
            </a:extLst>
          </p:cNvPr>
          <p:cNvSpPr/>
          <p:nvPr/>
        </p:nvSpPr>
        <p:spPr>
          <a:xfrm>
            <a:off x="2381071" y="3485184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Diamond 98">
            <a:extLst>
              <a:ext uri="{FF2B5EF4-FFF2-40B4-BE49-F238E27FC236}">
                <a16:creationId xmlns:a16="http://schemas.microsoft.com/office/drawing/2014/main" id="{C6D87374-CFA9-B943-9A22-57A1BAA402CF}"/>
              </a:ext>
            </a:extLst>
          </p:cNvPr>
          <p:cNvSpPr/>
          <p:nvPr/>
        </p:nvSpPr>
        <p:spPr>
          <a:xfrm>
            <a:off x="3392281" y="3485184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Diamond 99">
            <a:extLst>
              <a:ext uri="{FF2B5EF4-FFF2-40B4-BE49-F238E27FC236}">
                <a16:creationId xmlns:a16="http://schemas.microsoft.com/office/drawing/2014/main" id="{6CD3ED44-ECB7-5B44-9C0D-A3CDD450FF20}"/>
              </a:ext>
            </a:extLst>
          </p:cNvPr>
          <p:cNvSpPr/>
          <p:nvPr/>
        </p:nvSpPr>
        <p:spPr>
          <a:xfrm>
            <a:off x="2406146" y="4297342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Diamond 100">
            <a:extLst>
              <a:ext uri="{FF2B5EF4-FFF2-40B4-BE49-F238E27FC236}">
                <a16:creationId xmlns:a16="http://schemas.microsoft.com/office/drawing/2014/main" id="{15F58393-B65D-D44C-8DE6-D9AB6E12569D}"/>
              </a:ext>
            </a:extLst>
          </p:cNvPr>
          <p:cNvSpPr/>
          <p:nvPr/>
        </p:nvSpPr>
        <p:spPr>
          <a:xfrm>
            <a:off x="3417356" y="4297342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Diamond 101">
            <a:extLst>
              <a:ext uri="{FF2B5EF4-FFF2-40B4-BE49-F238E27FC236}">
                <a16:creationId xmlns:a16="http://schemas.microsoft.com/office/drawing/2014/main" id="{A45651AD-8E0B-AA40-973C-DA1559783B3D}"/>
              </a:ext>
            </a:extLst>
          </p:cNvPr>
          <p:cNvSpPr/>
          <p:nvPr/>
        </p:nvSpPr>
        <p:spPr>
          <a:xfrm>
            <a:off x="2627994" y="5051626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31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Element-loops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200" name="Text Placeholder 4">
            <a:extLst>
              <a:ext uri="{FF2B5EF4-FFF2-40B4-BE49-F238E27FC236}">
                <a16:creationId xmlns:a16="http://schemas.microsoft.com/office/drawing/2014/main" id="{16BF309F-9DF5-A14E-8238-2192463954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each element, we have a set of integration or quadrature points (no dual-notion)</a:t>
            </a:r>
          </a:p>
          <a:p>
            <a:pPr>
              <a:buFont typeface="Arial" charset="0"/>
              <a:buChar char="•"/>
            </a:pPr>
            <a:r>
              <a:rPr lang="en-US" dirty="0"/>
              <a:t> We define an </a:t>
            </a:r>
            <a:r>
              <a:rPr lang="en-US" dirty="0" err="1"/>
              <a:t>isoparametric</a:t>
            </a:r>
            <a:r>
              <a:rPr lang="en-US" dirty="0"/>
              <a:t> element than ranges from -1:1 in the </a:t>
            </a:r>
            <a:r>
              <a:rPr lang="en-US" dirty="0">
                <a:latin typeface="Symbol" pitchFamily="2" charset="2"/>
              </a:rPr>
              <a:t>x-</a:t>
            </a:r>
            <a:r>
              <a:rPr lang="en-US" dirty="0"/>
              <a:t> (x-direction) and </a:t>
            </a:r>
            <a:r>
              <a:rPr lang="en-US" dirty="0">
                <a:latin typeface="Symbol" pitchFamily="2" charset="2"/>
              </a:rPr>
              <a:t>h-</a:t>
            </a:r>
            <a:r>
              <a:rPr lang="en-US" dirty="0"/>
              <a:t> (y-direction) direction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Gaussian quadrature on a -1:1 range is defined, +/- sqrt(3)/3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FE175FF-50E5-B44C-A4DE-9FA661476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099" y="4248064"/>
            <a:ext cx="2779352" cy="22950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D00569-BF62-F746-BAA3-F1C1199A9A31}"/>
              </a:ext>
            </a:extLst>
          </p:cNvPr>
          <p:cNvSpPr txBox="1"/>
          <p:nvPr/>
        </p:nvSpPr>
        <p:spPr>
          <a:xfrm>
            <a:off x="5301343" y="3733800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Basis Functions for a Quad4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48F55C-0B66-614C-AB42-C97218216C89}"/>
              </a:ext>
            </a:extLst>
          </p:cNvPr>
          <p:cNvGrpSpPr/>
          <p:nvPr/>
        </p:nvGrpSpPr>
        <p:grpSpPr>
          <a:xfrm>
            <a:off x="1008287" y="4149997"/>
            <a:ext cx="2798972" cy="2247745"/>
            <a:chOff x="1008287" y="4149997"/>
            <a:chExt cx="2798972" cy="224774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086D8B-4127-FF42-B5F7-EAA8692618BC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F858DB-389B-0C43-9B32-26FA1C50B79E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512C3D-8234-E14F-9E75-7EB832B87D84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59CC22-E694-7D47-A4CB-E166E977A10C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37E81A4-EA62-6048-A489-9362E537D27F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EA6675F-529B-884E-B254-9D3A598FA38E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86DA4E5-CD79-5941-9877-191860615FF6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9A9EAA8-0C4C-4549-A639-CD651B14CD78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C65B634-1230-894B-9E88-7DE81DF3B587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0B859DD-E50E-1647-88A6-6338F52A3EFD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Diamond 23">
              <a:extLst>
                <a:ext uri="{FF2B5EF4-FFF2-40B4-BE49-F238E27FC236}">
                  <a16:creationId xmlns:a16="http://schemas.microsoft.com/office/drawing/2014/main" id="{46F47E9C-432D-DE43-A0F0-A33192897367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Diamond 24">
              <a:extLst>
                <a:ext uri="{FF2B5EF4-FFF2-40B4-BE49-F238E27FC236}">
                  <a16:creationId xmlns:a16="http://schemas.microsoft.com/office/drawing/2014/main" id="{E76C51FE-5EA5-FB47-90D6-7CC071146DE4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Diamond 25">
              <a:extLst>
                <a:ext uri="{FF2B5EF4-FFF2-40B4-BE49-F238E27FC236}">
                  <a16:creationId xmlns:a16="http://schemas.microsoft.com/office/drawing/2014/main" id="{5D659076-EB91-734F-837E-6E8C86D80277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108333C-1DD8-9E4A-B53A-62A4C3172638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CDD7D8F-116F-D248-87DC-1F3A5792E3C8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C428F6-1EE0-6E4B-903D-284C19A8D9BA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7CE8F9-63B0-FF46-9479-30EA452A0A2F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60EB1BD-C45C-6D47-A91C-636704104A9C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A6CB35D-D056-E546-A4E1-CEBEBEF37124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883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an element iteration and drives a consistent mass matrix with a full </a:t>
            </a:r>
            <a:r>
              <a:rPr lang="en-US" dirty="0" err="1"/>
              <a:t>node:element:node</a:t>
            </a:r>
            <a:r>
              <a:rPr lang="en-US" dirty="0"/>
              <a:t> connectivity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1CEF08-062D-7546-A35C-273BD2700476}"/>
              </a:ext>
            </a:extLst>
          </p:cNvPr>
          <p:cNvGrpSpPr/>
          <p:nvPr/>
        </p:nvGrpSpPr>
        <p:grpSpPr>
          <a:xfrm>
            <a:off x="5245372" y="3813454"/>
            <a:ext cx="2798972" cy="2247745"/>
            <a:chOff x="1008287" y="4149997"/>
            <a:chExt cx="2798972" cy="22477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24171-C31C-694A-94D9-B16041D7A572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7B1BA6-FDF5-DD44-B412-814F3B121099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3AB2F9-6ABB-DE4E-A45A-5A20E719121F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AF3E0-B456-1F4C-91D8-5EF818979C1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7AB962-2C3E-3B43-8C6F-AB54701E1156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E237D4-B9D3-8840-B5CD-6E1D2FC0AF23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4EB8A1-285F-2643-A89F-A98478522AE5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9BF006-B166-D24E-BA60-F8BCA50E581E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838267-4B13-3043-A84A-3B222434F3B6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A3D94125-E744-0E4E-9387-215201FAD80A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A37D5DD4-1C6C-7D4B-B43D-9D160D2AEDDD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932ABA28-61F1-3E46-A057-09FA91F30D0F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1C48619-CBD0-DD40-9F2E-BF809C15AADA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FBB755-9AF0-7B4E-97BF-6B24AC720D29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BE1609-D6E5-B84F-AA4B-2348766DE363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D6BE-8CA8-D94B-80F5-0C09041DF013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D10A01-9DD7-0D43-9D83-9B63E5C7000D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1E0AAB-25CF-024B-9BFE-F8FF371B49C7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45A14-4EC1-AA44-8B50-36CC91CB9715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D868E52-C9E9-414A-BEC4-1CF2399EF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408"/>
          <a:stretch/>
        </p:blipFill>
        <p:spPr>
          <a:xfrm>
            <a:off x="2413718" y="3210179"/>
            <a:ext cx="2273300" cy="96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1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Source Term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48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1CEF08-062D-7546-A35C-273BD2700476}"/>
              </a:ext>
            </a:extLst>
          </p:cNvPr>
          <p:cNvGrpSpPr/>
          <p:nvPr/>
        </p:nvGrpSpPr>
        <p:grpSpPr>
          <a:xfrm>
            <a:off x="4777286" y="3247724"/>
            <a:ext cx="2798972" cy="2247745"/>
            <a:chOff x="1008287" y="4149997"/>
            <a:chExt cx="2798972" cy="22477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24171-C31C-694A-94D9-B16041D7A572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7B1BA6-FDF5-DD44-B412-814F3B121099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3AB2F9-6ABB-DE4E-A45A-5A20E719121F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AF3E0-B456-1F4C-91D8-5EF818979C1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7AB962-2C3E-3B43-8C6F-AB54701E1156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E237D4-B9D3-8840-B5CD-6E1D2FC0AF23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4EB8A1-285F-2643-A89F-A98478522AE5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9BF006-B166-D24E-BA60-F8BCA50E581E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838267-4B13-3043-A84A-3B222434F3B6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A3D94125-E744-0E4E-9387-215201FAD80A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A37D5DD4-1C6C-7D4B-B43D-9D160D2AEDDD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932ABA28-61F1-3E46-A057-09FA91F30D0F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1C48619-CBD0-DD40-9F2E-BF809C15AADA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FBB755-9AF0-7B4E-97BF-6B24AC720D29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BE1609-D6E5-B84F-AA4B-2348766DE363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D6BE-8CA8-D94B-80F5-0C09041DF013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D10A01-9DD7-0D43-9D83-9B63E5C7000D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1E0AAB-25CF-024B-9BFE-F8FF371B49C7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45A14-4EC1-AA44-8B50-36CC91CB9715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303A7DE-F0A3-E948-BBF3-61C699873E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Source terms for FEM are assembled over an element loop</a:t>
            </a:r>
          </a:p>
          <a:p>
            <a:pPr>
              <a:buFont typeface="Arial" charset="0"/>
              <a:buChar char="•"/>
            </a:pPr>
            <a:r>
              <a:rPr lang="en-US" dirty="0"/>
              <a:t> In some cases, the source term is complex, i.e., includes gradients, which drives either a nodal assembly of these quantities to the nodes or local evaluation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1E7B4CF-6F37-5B41-8BE5-A463BC712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20"/>
          <a:stretch/>
        </p:blipFill>
        <p:spPr>
          <a:xfrm>
            <a:off x="1103184" y="3907493"/>
            <a:ext cx="2273300" cy="92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1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Advection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49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1CEF08-062D-7546-A35C-273BD2700476}"/>
              </a:ext>
            </a:extLst>
          </p:cNvPr>
          <p:cNvGrpSpPr/>
          <p:nvPr/>
        </p:nvGrpSpPr>
        <p:grpSpPr>
          <a:xfrm>
            <a:off x="5245372" y="4292427"/>
            <a:ext cx="2798972" cy="2247745"/>
            <a:chOff x="1008287" y="4149997"/>
            <a:chExt cx="2798972" cy="22477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24171-C31C-694A-94D9-B16041D7A572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7B1BA6-FDF5-DD44-B412-814F3B121099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3AB2F9-6ABB-DE4E-A45A-5A20E719121F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AF3E0-B456-1F4C-91D8-5EF818979C1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7AB962-2C3E-3B43-8C6F-AB54701E1156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E237D4-B9D3-8840-B5CD-6E1D2FC0AF23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4EB8A1-285F-2643-A89F-A98478522AE5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9BF006-B166-D24E-BA60-F8BCA50E581E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838267-4B13-3043-A84A-3B222434F3B6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A3D94125-E744-0E4E-9387-215201FAD80A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A37D5DD4-1C6C-7D4B-B43D-9D160D2AEDDD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932ABA28-61F1-3E46-A057-09FA91F30D0F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1C48619-CBD0-DD40-9F2E-BF809C15AADA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FBB755-9AF0-7B4E-97BF-6B24AC720D29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BE1609-D6E5-B84F-AA4B-2348766DE363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D6BE-8CA8-D94B-80F5-0C09041DF013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D10A01-9DD7-0D43-9D83-9B63E5C7000D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1E0AAB-25CF-024B-9BFE-F8FF371B49C7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45A14-4EC1-AA44-8B50-36CC91CB9715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303A7DE-F0A3-E948-BBF3-61C699873E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Advection terms for FEM are assembled over an element loop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advection term can be integrated by parts, or not; moreover, the PDE can drive a non-conservative equation form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286BE70-BC67-9149-8F16-E05931F15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28" y="2670927"/>
            <a:ext cx="6172200" cy="1003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0CC8CD-C68E-DE4B-9DBD-46F2E8F9E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72" y="4204628"/>
            <a:ext cx="4013200" cy="93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ADD626-1BE3-314C-8005-6D0F637B1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080" y="5638472"/>
            <a:ext cx="4013200" cy="901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422656-C069-4E44-B67A-37F888DB328F}"/>
              </a:ext>
            </a:extLst>
          </p:cNvPr>
          <p:cNvSpPr txBox="1"/>
          <p:nvPr/>
        </p:nvSpPr>
        <p:spPr>
          <a:xfrm>
            <a:off x="6468052" y="298388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BB880-BD5B-9041-89FC-3652A2B1A342}"/>
              </a:ext>
            </a:extLst>
          </p:cNvPr>
          <p:cNvSpPr txBox="1"/>
          <p:nvPr/>
        </p:nvSpPr>
        <p:spPr>
          <a:xfrm>
            <a:off x="58551" y="5084891"/>
            <a:ext cx="3066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Non-conserved form, like CVFEM, poses no complexity</a:t>
            </a:r>
          </a:p>
        </p:txBody>
      </p:sp>
    </p:spTree>
    <p:extLst>
      <p:ext uri="{BB962C8B-B14F-4D97-AF65-F5344CB8AC3E}">
        <p14:creationId xmlns:p14="http://schemas.microsoft.com/office/powerpoint/2010/main" val="110985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Mesh-based Methods Basic Concept: Sub-divide domain into </a:t>
            </a:r>
            <a:r>
              <a:rPr lang="en-US" i="1" dirty="0"/>
              <a:t>Finite Elements and Numerically Integrate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94766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Define basis within the domain: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While restricting to a Lagrange nodal basis,                             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50" name="TextBox 649">
                <a:extLst>
                  <a:ext uri="{FF2B5EF4-FFF2-40B4-BE49-F238E27FC236}">
                    <a16:creationId xmlns:a16="http://schemas.microsoft.com/office/drawing/2014/main" id="{130878AD-A108-5F45-9780-69C7C7CDA491}"/>
                  </a:ext>
                </a:extLst>
              </p:cNvPr>
              <p:cNvSpPr txBox="1"/>
              <p:nvPr/>
            </p:nvSpPr>
            <p:spPr>
              <a:xfrm>
                <a:off x="3664658" y="1141405"/>
                <a:ext cx="4057969" cy="9081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𝑛𝑜𝑑𝑒𝑠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50" name="TextBox 649">
                <a:extLst>
                  <a:ext uri="{FF2B5EF4-FFF2-40B4-BE49-F238E27FC236}">
                    <a16:creationId xmlns:a16="http://schemas.microsoft.com/office/drawing/2014/main" id="{130878AD-A108-5F45-9780-69C7C7CDA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658" y="1141405"/>
                <a:ext cx="4057969" cy="908197"/>
              </a:xfrm>
              <a:prstGeom prst="rect">
                <a:avLst/>
              </a:prstGeom>
              <a:blipFill>
                <a:blip r:embed="rId2"/>
                <a:stretch>
                  <a:fillRect t="-89041" b="-138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28B0A7A-42FA-5B41-982F-0076B397A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057" y="3002126"/>
            <a:ext cx="6299200" cy="35433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0B7104-BBD8-E641-8677-0259D4DDB2ED}"/>
                  </a:ext>
                </a:extLst>
              </p:cNvPr>
              <p:cNvSpPr txBox="1"/>
              <p:nvPr/>
            </p:nvSpPr>
            <p:spPr>
              <a:xfrm>
                <a:off x="4572000" y="2196230"/>
                <a:ext cx="1931105" cy="4016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0B7104-BBD8-E641-8677-0259D4DDB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196230"/>
                <a:ext cx="1931105" cy="401648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48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diffusion, we will again use the nodal basis to support a diffusion operator</a:t>
            </a:r>
          </a:p>
          <a:p>
            <a:pPr>
              <a:buFont typeface="Arial" charset="0"/>
              <a:buChar char="•"/>
            </a:pPr>
            <a:r>
              <a:rPr lang="en-US" dirty="0"/>
              <a:t> Integration-by-parts is desired to remove the second-derivative requirement that would not be possibly for a linear basis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57658E-7AD7-5448-BE55-0CA612D7D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879" y="2599318"/>
            <a:ext cx="3390900" cy="2425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C864FB-6118-444A-B3A4-0DAADAAB5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191" y="2635504"/>
            <a:ext cx="2514600" cy="1638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2F7E08-31A6-B944-8E20-744A868EC3A2}"/>
              </a:ext>
            </a:extLst>
          </p:cNvPr>
          <p:cNvSpPr txBox="1"/>
          <p:nvPr/>
        </p:nvSpPr>
        <p:spPr>
          <a:xfrm>
            <a:off x="740414" y="6355885"/>
            <a:ext cx="7640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the FEM approach is absent any non-orthogonality corrections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6571CE-E142-0240-B994-B8EC0BC1788B}"/>
              </a:ext>
            </a:extLst>
          </p:cNvPr>
          <p:cNvGrpSpPr/>
          <p:nvPr/>
        </p:nvGrpSpPr>
        <p:grpSpPr>
          <a:xfrm>
            <a:off x="487466" y="2596766"/>
            <a:ext cx="2798972" cy="2247745"/>
            <a:chOff x="1008287" y="4149997"/>
            <a:chExt cx="2798972" cy="224774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4C105E-5C96-8240-839F-B0FF824C9023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A5A09E-98E9-1A4F-8E5E-C88525198F65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3FC45A-5ED5-0B45-B156-2011432B8277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FAAC26-6866-5143-8057-3A5B5ECF384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20DBDC2-BA2E-AF42-AC7E-311F67AB4CC2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DB3547-767D-8A4B-B61D-7C0E122BE649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CA97261-4D31-194E-ADFF-956F6FF8A2EB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6232615-3A38-514A-B8D7-66E4DDC21923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B37D88C-6C8D-8E40-805E-5A75F45F0F43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1013DBE4-B516-5842-88DF-1995398BD635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Diamond 23">
              <a:extLst>
                <a:ext uri="{FF2B5EF4-FFF2-40B4-BE49-F238E27FC236}">
                  <a16:creationId xmlns:a16="http://schemas.microsoft.com/office/drawing/2014/main" id="{0584C329-91AD-3E4D-8C3A-2BCB5D303EE2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Diamond 24">
              <a:extLst>
                <a:ext uri="{FF2B5EF4-FFF2-40B4-BE49-F238E27FC236}">
                  <a16:creationId xmlns:a16="http://schemas.microsoft.com/office/drawing/2014/main" id="{1D504F13-173B-2A45-A7CE-4FCB0B0264B9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Diamond 25">
              <a:extLst>
                <a:ext uri="{FF2B5EF4-FFF2-40B4-BE49-F238E27FC236}">
                  <a16:creationId xmlns:a16="http://schemas.microsoft.com/office/drawing/2014/main" id="{15B58FB8-FE89-404C-8080-27FE4C4FEF70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AB53828-9B3C-A84E-BD3A-496E4465E8A8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8938E14-F802-8645-95F6-E7F1188EDCCB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EE85446-EB33-224F-90C2-81332036ABA1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A5ACF9-2B08-0646-A3CD-7D1496AE6EF5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70DF70-61C3-3F44-BB33-6E1BEE9BDF0B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83E14B6-425C-C243-9479-558C4C12AA74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F100CF7-1BE3-1141-BF26-7E51E73FA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898" y="5134369"/>
            <a:ext cx="52070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 Numerical Integration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Transform the integral via a change of variables from physical space to </a:t>
            </a:r>
            <a:r>
              <a:rPr lang="en-US" dirty="0" err="1"/>
              <a:t>isoparametric</a:t>
            </a:r>
            <a:r>
              <a:rPr lang="en-US" dirty="0"/>
              <a:t> space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And apply Gaussian Quadrature over a -1:1 mapping (for a Quad/Hex-based element) by introducing quadrature weights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E5F0BC-EC75-6646-BE23-24A05A6EE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135" y="3099708"/>
            <a:ext cx="56261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2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 Discretization Kernels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Time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https://github.com/NaluCFD/Nalu/blob/master/src/kernel/ScalarMassFemKernel.C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Advection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https://github.com/NaluCFD/Nalu/blob/master/src/kernel/ScalarAdvFemKernel.C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Diffusion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https://github.com/NaluCFD/Nalu/blob/master/src/kernel/ScalarDiffFemKernel.C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987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Two-state methods, e.g., cell-centered and EBVC are attractive due to simplicity, however, suffer from non-orthogonality issues in the diffusion operator</a:t>
            </a:r>
          </a:p>
          <a:p>
            <a:pPr>
              <a:buFont typeface="Wingdings" charset="2"/>
              <a:buChar char="§"/>
            </a:pPr>
            <a:r>
              <a:rPr lang="en-US" dirty="0"/>
              <a:t> FEM provides a machinery to provide accurate </a:t>
            </a:r>
            <a:r>
              <a:rPr lang="en-US" dirty="0" err="1"/>
              <a:t>discretizations</a:t>
            </a:r>
            <a:r>
              <a:rPr lang="en-US" dirty="0"/>
              <a:t> on non-ideal meshes, however, the same diffusion operator suffers on high-aspect ratio meshes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CVFEM is a hybrid method that contains the likeable attributes of both FV </a:t>
            </a:r>
            <a:r>
              <a:rPr lang="en-US"/>
              <a:t>and FEM (same high-aspect ratio diffusion operator finding)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Staggered arrangement is well suited for a class of fluid mechanics applications where low-order or simple geometries are found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62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vs Unstructured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4" name="Text Placeholder 3"/>
          <p:cNvSpPr txBox="1">
            <a:spLocks/>
          </p:cNvSpPr>
          <p:nvPr/>
        </p:nvSpPr>
        <p:spPr>
          <a:xfrm>
            <a:off x="615987" y="1441699"/>
            <a:ext cx="6824473" cy="44382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Many times, the canonical flows of interest are in simplified geometries that allow for cartesian meshes – with “stair-stepping”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C42960-AAAB-B44B-89FC-A1E37281E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67" y="4114616"/>
            <a:ext cx="3912121" cy="2496228"/>
          </a:xfrm>
          <a:prstGeom prst="rect">
            <a:avLst/>
          </a:prstGeom>
        </p:spPr>
      </p:pic>
      <p:pic>
        <p:nvPicPr>
          <p:cNvPr id="11" name="Picture 27" descr="TurbBackStep">
            <a:extLst>
              <a:ext uri="{FF2B5EF4-FFF2-40B4-BE49-F238E27FC236}">
                <a16:creationId xmlns:a16="http://schemas.microsoft.com/office/drawing/2014/main" id="{D49D594C-1569-2845-B550-6AA4A4AF1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46" y="2080361"/>
            <a:ext cx="3644913" cy="160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C8D178-B511-FE48-8CE5-26FD8F97F3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7" b="2137"/>
          <a:stretch/>
        </p:blipFill>
        <p:spPr>
          <a:xfrm>
            <a:off x="5302318" y="2217960"/>
            <a:ext cx="2736928" cy="14538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02AFFC-6936-AA48-A519-05918AC69C67}"/>
              </a:ext>
            </a:extLst>
          </p:cNvPr>
          <p:cNvSpPr txBox="1"/>
          <p:nvPr/>
        </p:nvSpPr>
        <p:spPr>
          <a:xfrm>
            <a:off x="4535045" y="3648707"/>
            <a:ext cx="4632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</a:t>
            </a:r>
            <a:r>
              <a:rPr lang="en-US" sz="1400" baseline="30000" dirty="0">
                <a:latin typeface="symbol" charset="2"/>
              </a:rPr>
              <a:t>t</a:t>
            </a:r>
            <a:r>
              <a:rPr lang="en-US" sz="1400" dirty="0"/>
              <a:t> 395 plane-channel (</a:t>
            </a:r>
            <a:r>
              <a:rPr lang="en-US" sz="1400" dirty="0" err="1"/>
              <a:t>Jofre</a:t>
            </a:r>
            <a:r>
              <a:rPr lang="en-US" sz="1400" dirty="0"/>
              <a:t>, Domino, </a:t>
            </a:r>
            <a:r>
              <a:rPr lang="en-US" sz="1400" dirty="0" err="1"/>
              <a:t>Iaccarino</a:t>
            </a:r>
            <a:r>
              <a:rPr lang="en-US" sz="1400" dirty="0"/>
              <a:t>, 2018)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A9007-404C-1C45-B799-E06196F2CF8C}"/>
              </a:ext>
            </a:extLst>
          </p:cNvPr>
          <p:cNvSpPr txBox="1"/>
          <p:nvPr/>
        </p:nvSpPr>
        <p:spPr>
          <a:xfrm>
            <a:off x="268089" y="6577012"/>
            <a:ext cx="604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www.itascainternational.com</a:t>
            </a:r>
            <a:r>
              <a:rPr lang="en-US" sz="1400" dirty="0"/>
              <a:t>/software/introduction-to-meshing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F929C-5516-7647-B6EA-DC8F62CBE956}"/>
              </a:ext>
            </a:extLst>
          </p:cNvPr>
          <p:cNvSpPr txBox="1"/>
          <p:nvPr/>
        </p:nvSpPr>
        <p:spPr>
          <a:xfrm>
            <a:off x="5678589" y="6264940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Often times, not!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605442F-2D58-9E4F-93FB-A681E0873C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264" y="4268556"/>
            <a:ext cx="2937727" cy="18045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A21CBFB-1B9C-6942-92E8-F7B07980B41C}"/>
              </a:ext>
            </a:extLst>
          </p:cNvPr>
          <p:cNvSpPr txBox="1"/>
          <p:nvPr/>
        </p:nvSpPr>
        <p:spPr>
          <a:xfrm>
            <a:off x="461477" y="3767546"/>
            <a:ext cx="4169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RANS-based backward facing step (Domino, 2012)</a:t>
            </a:r>
          </a:p>
        </p:txBody>
      </p:sp>
    </p:spTree>
    <p:extLst>
      <p:ext uri="{BB962C8B-B14F-4D97-AF65-F5344CB8AC3E}">
        <p14:creationId xmlns:p14="http://schemas.microsoft.com/office/powerpoint/2010/main" val="346428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562" y="1555065"/>
            <a:ext cx="3797352" cy="23326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Reality: Meshing time for complex applications remains a significant bottleneck!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4" name="Text Placeholder 3"/>
          <p:cNvSpPr txBox="1">
            <a:spLocks/>
          </p:cNvSpPr>
          <p:nvPr/>
        </p:nvSpPr>
        <p:spPr>
          <a:xfrm>
            <a:off x="615987" y="1441699"/>
            <a:ext cx="4430575" cy="44382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Many applications of interest to SNL contain complex geometries </a:t>
            </a:r>
          </a:p>
          <a:p>
            <a:pPr>
              <a:buFont typeface="Arial" charset="0"/>
              <a:buChar char="•"/>
            </a:pPr>
            <a:r>
              <a:rPr lang="en-US" dirty="0"/>
              <a:t> low-Mach fluids users interested in high-quality simulation results tend towards hexahedral-based topologies (if possible)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if a scheme is “design-order” accurate, any topology may suffice as it is simply a matter of mesh size and efficiency </a:t>
            </a:r>
            <a:r>
              <a:rPr lang="mr-IN" dirty="0"/>
              <a:t>–</a:t>
            </a:r>
            <a:r>
              <a:rPr lang="en-US" dirty="0"/>
              <a:t> not unlike the active discussion on low- vs higher-order</a:t>
            </a:r>
          </a:p>
          <a:p>
            <a:pPr>
              <a:buFont typeface="Arial" charset="0"/>
              <a:buChar char="•"/>
            </a:pPr>
            <a:r>
              <a:rPr lang="en-US" dirty="0"/>
              <a:t> Sometimes, the penetration of a low-Mach fluids physics addition in common analysis is high as the meshing can be prohibitively complex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495638" y="4465581"/>
            <a:ext cx="132829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UUR Example: Vestas V27 225 kw hybrid low-order hex/</a:t>
            </a:r>
            <a:r>
              <a:rPr lang="en-US" sz="1600" dirty="0" err="1"/>
              <a:t>tet</a:t>
            </a:r>
            <a:r>
              <a:rPr lang="en-US" sz="1600" dirty="0"/>
              <a:t>/</a:t>
            </a:r>
            <a:r>
              <a:rPr lang="en-US" sz="1600" dirty="0" err="1"/>
              <a:t>pyr</a:t>
            </a:r>
            <a:r>
              <a:rPr lang="en-US" sz="1600" dirty="0"/>
              <a:t>/wedge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8CAEEA-7F08-1741-8AA1-E045EF370F7C}"/>
              </a:ext>
            </a:extLst>
          </p:cNvPr>
          <p:cNvSpPr txBox="1"/>
          <p:nvPr/>
        </p:nvSpPr>
        <p:spPr>
          <a:xfrm>
            <a:off x="329315" y="6437446"/>
            <a:ext cx="443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complex world – stair-stepped!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76FF57-E25F-4A4A-9ACE-983847610A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92" b="11248"/>
          <a:stretch/>
        </p:blipFill>
        <p:spPr>
          <a:xfrm>
            <a:off x="1082396" y="5150167"/>
            <a:ext cx="2411855" cy="13775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396B33-774E-764C-AF68-4822AC256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709" y="3851635"/>
            <a:ext cx="2125543" cy="270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2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Various Topologies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78" t="2107" r="31026" b="63016"/>
          <a:stretch/>
        </p:blipFill>
        <p:spPr>
          <a:xfrm>
            <a:off x="515436" y="1671112"/>
            <a:ext cx="1527859" cy="14424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49" r="80411"/>
          <a:stretch/>
        </p:blipFill>
        <p:spPr>
          <a:xfrm>
            <a:off x="7311044" y="1852874"/>
            <a:ext cx="1432347" cy="1404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24" t="37467" r="32943" b="31468"/>
          <a:stretch/>
        </p:blipFill>
        <p:spPr>
          <a:xfrm>
            <a:off x="5904719" y="1852874"/>
            <a:ext cx="1406325" cy="12847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017" t="89574" r="114770" b="-21361"/>
          <a:stretch/>
        </p:blipFill>
        <p:spPr>
          <a:xfrm>
            <a:off x="1467454" y="1925757"/>
            <a:ext cx="1553538" cy="13146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5" r="79413" b="66280"/>
          <a:stretch/>
        </p:blipFill>
        <p:spPr>
          <a:xfrm>
            <a:off x="2495007" y="1671112"/>
            <a:ext cx="1215341" cy="13945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32" r="78247" b="35056"/>
          <a:stretch/>
        </p:blipFill>
        <p:spPr>
          <a:xfrm>
            <a:off x="4012256" y="1795501"/>
            <a:ext cx="1590555" cy="12702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3" t="1031" b="54730"/>
          <a:stretch/>
        </p:blipFill>
        <p:spPr>
          <a:xfrm>
            <a:off x="2096043" y="3495056"/>
            <a:ext cx="2783053" cy="20551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" t="53511" r="52664" b="2278"/>
          <a:stretch/>
        </p:blipFill>
        <p:spPr>
          <a:xfrm>
            <a:off x="5348027" y="3495056"/>
            <a:ext cx="2519708" cy="1875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2" t="52014" r="1373" b="1265"/>
          <a:stretch/>
        </p:blipFill>
        <p:spPr>
          <a:xfrm>
            <a:off x="268089" y="3822137"/>
            <a:ext cx="1867533" cy="140103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90664" y="1280618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Hex8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53062" y="1293618"/>
            <a:ext cx="6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Tet4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33717" y="130715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Pyramid5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31753" y="1270468"/>
            <a:ext cx="990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Wedge6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609492" y="1282043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Arbitrary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01855" y="5951882"/>
            <a:ext cx="7628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Higher-order promoted elements (Hex27, Tet10, Wedge16, Hex64, etc.)</a:t>
            </a:r>
          </a:p>
        </p:txBody>
      </p:sp>
    </p:spTree>
    <p:extLst>
      <p:ext uri="{BB962C8B-B14F-4D97-AF65-F5344CB8AC3E}">
        <p14:creationId xmlns:p14="http://schemas.microsoft.com/office/powerpoint/2010/main" val="6287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0E145-D54C-7E40-80CA-C26C1E71A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8026972" cy="570225"/>
          </a:xfrm>
        </p:spPr>
        <p:txBody>
          <a:bodyPr/>
          <a:lstStyle/>
          <a:p>
            <a:r>
              <a:rPr lang="en-US" dirty="0"/>
              <a:t>In Fairness…. </a:t>
            </a:r>
            <a:br>
              <a:rPr lang="en-US" dirty="0"/>
            </a:br>
            <a:r>
              <a:rPr lang="en-US" b="1" dirty="0"/>
              <a:t>The Carbon-Capture Multidisciplinary Simulation Center 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563548-E28B-6542-83B9-A12D4CD8F4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9C5276-975B-5542-B1E5-07AB05A75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62" y="940911"/>
            <a:ext cx="3704225" cy="53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95B8E9-812C-A647-9CCB-4B3BCF138CC7}"/>
              </a:ext>
            </a:extLst>
          </p:cNvPr>
          <p:cNvSpPr txBox="1"/>
          <p:nvPr/>
        </p:nvSpPr>
        <p:spPr>
          <a:xfrm>
            <a:off x="487466" y="6412394"/>
            <a:ext cx="387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ccmsc.utah.edu</a:t>
            </a:r>
            <a:r>
              <a:rPr lang="en-US" dirty="0"/>
              <a:t>/</a:t>
            </a:r>
            <a:r>
              <a:rPr lang="en-US" dirty="0" err="1"/>
              <a:t>about.html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6B99B9-F71A-5D41-AF30-ED37241EFBDE}"/>
              </a:ext>
            </a:extLst>
          </p:cNvPr>
          <p:cNvSpPr txBox="1"/>
          <p:nvPr/>
        </p:nvSpPr>
        <p:spPr>
          <a:xfrm>
            <a:off x="4756115" y="2633677"/>
            <a:ext cx="4456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15MW coal-fired boiler volume rendered image of large (90 </a:t>
            </a:r>
            <a:r>
              <a:rPr lang="en-US" dirty="0">
                <a:latin typeface="Symbol" pitchFamily="2" charset="2"/>
              </a:rPr>
              <a:t>m</a:t>
            </a:r>
            <a:r>
              <a:rPr lang="en-US" dirty="0"/>
              <a:t>m) particles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939286-C752-B54B-B658-DD79C942C2F2}"/>
              </a:ext>
            </a:extLst>
          </p:cNvPr>
          <p:cNvSpPr txBox="1"/>
          <p:nvPr/>
        </p:nvSpPr>
        <p:spPr>
          <a:xfrm>
            <a:off x="4756114" y="4384110"/>
            <a:ext cx="38715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Staggered schemes have been demonstrated to support complex applications</a:t>
            </a:r>
          </a:p>
          <a:p>
            <a:endParaRPr lang="en-US" dirty="0"/>
          </a:p>
          <a:p>
            <a:r>
              <a:rPr lang="en-US" dirty="0"/>
              <a:t>Cut-cells and embedded approaches help</a:t>
            </a:r>
          </a:p>
        </p:txBody>
      </p:sp>
    </p:spTree>
    <p:extLst>
      <p:ext uri="{BB962C8B-B14F-4D97-AF65-F5344CB8AC3E}">
        <p14:creationId xmlns:p14="http://schemas.microsoft.com/office/powerpoint/2010/main" val="221037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3992</TotalTime>
  <Words>4106</Words>
  <Application>Microsoft Macintosh PowerPoint</Application>
  <PresentationFormat>On-screen Show (4:3)</PresentationFormat>
  <Paragraphs>659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Arial</vt:lpstr>
      <vt:lpstr>Calibri</vt:lpstr>
      <vt:lpstr>Cambria Math</vt:lpstr>
      <vt:lpstr>Garamond</vt:lpstr>
      <vt:lpstr>Gill Sans MT</vt:lpstr>
      <vt:lpstr>symbol</vt:lpstr>
      <vt:lpstr>symbol</vt:lpstr>
      <vt:lpstr>Trebuchet MS</vt:lpstr>
      <vt:lpstr>Wingdings</vt:lpstr>
      <vt:lpstr>Sandia2018_4x3</vt:lpstr>
      <vt:lpstr>PowerPoint Presentation</vt:lpstr>
      <vt:lpstr>Common low-Mach Discretization Approaches: Outline</vt:lpstr>
      <vt:lpstr>Introducing a Mesh over Heart Domain, W</vt:lpstr>
      <vt:lpstr>Integration Over the Domain</vt:lpstr>
      <vt:lpstr>Mesh-based Methods Basic Concept: Sub-divide domain into Finite Elements and Numerically Integrate</vt:lpstr>
      <vt:lpstr>Structured vs Unstructured</vt:lpstr>
      <vt:lpstr>Reality: Meshing time for complex applications remains a significant bottleneck!</vt:lpstr>
      <vt:lpstr>Examples of Various Topologies</vt:lpstr>
      <vt:lpstr>In Fairness….  The Carbon-Capture Multidisciplinary Simulation Center </vt:lpstr>
      <vt:lpstr>Fundamentals of Discretization (Review)</vt:lpstr>
      <vt:lpstr>The Finite Element Method (FEM)</vt:lpstr>
      <vt:lpstr>The Hybrid Control-Volume Finite Element Method (CVFEM)</vt:lpstr>
      <vt:lpstr>Control-Volume Finite Element Method Attributes</vt:lpstr>
      <vt:lpstr>Dual Volume Definitions for Hybrid Meshes</vt:lpstr>
      <vt:lpstr>Recent Generalized Unstructured Findings</vt:lpstr>
      <vt:lpstr>Equal Order Interpolation Edge-Based Vertex-Centered (EBVC) Finite Volume</vt:lpstr>
      <vt:lpstr>Equal-Order Interpolation Cell-Centered (CC) Finite Volume</vt:lpstr>
      <vt:lpstr>Typical Failings for Two-State Discretization Methods</vt:lpstr>
      <vt:lpstr>Classic Staggered Finite Volume</vt:lpstr>
      <vt:lpstr>Attributes of a Staggered Scheme</vt:lpstr>
      <vt:lpstr>Model Passive Scalar Transport</vt:lpstr>
      <vt:lpstr>Model Passive Scalar Transport; Heaviside Test Function</vt:lpstr>
      <vt:lpstr>Deep Dive on EBVC</vt:lpstr>
      <vt:lpstr>Deep Dive on EBVC: Node and Edge-loops</vt:lpstr>
      <vt:lpstr>Deep Dive on EBVC: Implicit Time Discretization</vt:lpstr>
      <vt:lpstr>Deep Dive on EBVC: Implicit Time Discretization (Code)</vt:lpstr>
      <vt:lpstr>Deep Dive on EBVC: Source Term Discretization</vt:lpstr>
      <vt:lpstr>Deep Dive on EBVC: Source Term Discretization (Code)</vt:lpstr>
      <vt:lpstr>Deep Dive on EBVC: Advection Discretization (no stabilization)</vt:lpstr>
      <vt:lpstr>Deep Dive on EBVC: Advection Discretization (Code)</vt:lpstr>
      <vt:lpstr>Deep Dive on EBVC: Diffusion Discretization</vt:lpstr>
      <vt:lpstr>Deep Dive on EBVC: Diffusion Discretization</vt:lpstr>
      <vt:lpstr>Deep Dive on EBVC: Diffusion Discretization (code)</vt:lpstr>
      <vt:lpstr>Deep Dive on EBVC: Example Case</vt:lpstr>
      <vt:lpstr>Deep Dive on CVFEM</vt:lpstr>
      <vt:lpstr>Deep Dive on CVFEM: Element-loops</vt:lpstr>
      <vt:lpstr>Deep Dive on CVFEM: Implicit Time Discretization</vt:lpstr>
      <vt:lpstr>Deep Dive on CVFEM: Implicit Time Discretization (Code)</vt:lpstr>
      <vt:lpstr>Deep Dive on CVFEM: Source Term Discretization</vt:lpstr>
      <vt:lpstr>Deep Dive on CVFEM: Source Term Discretization (Code)</vt:lpstr>
      <vt:lpstr>Deep Dive on CVFEM: Advection Discretization (no stabilization)</vt:lpstr>
      <vt:lpstr>Deep Dive on CVFEM: Advection Discretization (Code)</vt:lpstr>
      <vt:lpstr>Deep Dive on CVFEM: Diffusion Discretization</vt:lpstr>
      <vt:lpstr>Deep Dive on CVFEM: Diffusion Discretization (code)</vt:lpstr>
      <vt:lpstr>Deep Dive on FEM</vt:lpstr>
      <vt:lpstr>Deep Dive on FEM: Element-loops</vt:lpstr>
      <vt:lpstr>Deep Dive on FEM: Implicit Time Discretization</vt:lpstr>
      <vt:lpstr>Deep Dive on FEM: Source Term Discretization</vt:lpstr>
      <vt:lpstr>Deep Dive on FEM: Advection Discretization</vt:lpstr>
      <vt:lpstr>Deep Dive on FEM: Diffusion Discretization</vt:lpstr>
      <vt:lpstr>Deep Dive on FEM:  Numerical Integration</vt:lpstr>
      <vt:lpstr>Deep Dive on FEM:  Discretization Kernels (Code)</vt:lpstr>
      <vt:lpstr>Common low-Mach Discretization Approaches: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Domino, Stefan Paul</cp:lastModifiedBy>
  <cp:revision>163</cp:revision>
  <cp:lastPrinted>2021-03-26T20:19:50Z</cp:lastPrinted>
  <dcterms:created xsi:type="dcterms:W3CDTF">2017-10-14T01:15:26Z</dcterms:created>
  <dcterms:modified xsi:type="dcterms:W3CDTF">2021-04-04T21:13:54Z</dcterms:modified>
</cp:coreProperties>
</file>